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5" r:id="rId1"/>
    <p:sldMasterId id="2147484338" r:id="rId2"/>
  </p:sldMasterIdLst>
  <p:notesMasterIdLst>
    <p:notesMasterId r:id="rId20"/>
  </p:notesMasterIdLst>
  <p:sldIdLst>
    <p:sldId id="315" r:id="rId3"/>
    <p:sldId id="257" r:id="rId4"/>
    <p:sldId id="258" r:id="rId5"/>
    <p:sldId id="316" r:id="rId6"/>
    <p:sldId id="347" r:id="rId7"/>
    <p:sldId id="367" r:id="rId8"/>
    <p:sldId id="348" r:id="rId9"/>
    <p:sldId id="368" r:id="rId10"/>
    <p:sldId id="372" r:id="rId11"/>
    <p:sldId id="373" r:id="rId12"/>
    <p:sldId id="376" r:id="rId13"/>
    <p:sldId id="377" r:id="rId14"/>
    <p:sldId id="339" r:id="rId15"/>
    <p:sldId id="340" r:id="rId16"/>
    <p:sldId id="341" r:id="rId17"/>
    <p:sldId id="342" r:id="rId18"/>
    <p:sldId id="34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ndra Paoli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5E7"/>
    <a:srgbClr val="700808"/>
    <a:srgbClr val="000000"/>
    <a:srgbClr val="53548A"/>
    <a:srgbClr val="D1D1DA"/>
    <a:srgbClr val="E9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34"/>
    </p:cViewPr>
  </p:sorterViewPr>
  <p:notesViewPr>
    <p:cSldViewPr>
      <p:cViewPr>
        <p:scale>
          <a:sx n="100" d="100"/>
          <a:sy n="100" d="100"/>
        </p:scale>
        <p:origin x="-15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0BC07087-5E6C-4391-A1D3-98CAC75CFB7B}">
      <dgm:prSet custT="1"/>
      <dgm:spPr/>
      <dgm:t>
        <a:bodyPr/>
        <a:lstStyle/>
        <a:p>
          <a:pPr algn="r" rtl="1"/>
          <a:endParaRPr lang="ar-EG" sz="3200" dirty="0"/>
        </a:p>
        <a:p>
          <a:pPr algn="r" rtl="1"/>
          <a:r>
            <a:rPr lang="ar-SA" sz="3200" dirty="0"/>
            <a:t>يتمثل الهدف الأساسي للمحاسبة المالية في توصيل المعلومات المالية إلى الأطراف المتعددة التي تتطلع إلى الاستفادة من هذه المعلومات</a:t>
          </a:r>
          <a:r>
            <a:rPr lang="ar-EG" sz="3200" dirty="0"/>
            <a:t>.</a:t>
          </a:r>
          <a:r>
            <a:rPr lang="ar-SA" sz="3200" dirty="0"/>
            <a:t> </a:t>
          </a:r>
          <a:endParaRPr lang="ar-EG" sz="3200" dirty="0"/>
        </a:p>
        <a:p>
          <a:pPr algn="r" rtl="1"/>
          <a:r>
            <a:rPr lang="ar-SA" sz="3200" dirty="0"/>
            <a:t>لتحقيق هذا الهدف يقوم المحاسب بالعديد من الإجراءات والخطوات المتتابعة، وقد تعارف المحاسبون على تسمية هذه الخطوات بالدورة المحاسبية</a:t>
          </a:r>
          <a:r>
            <a:rPr lang="ar-SA" sz="3200" b="1" dirty="0"/>
            <a:t>، فالدورة </a:t>
          </a:r>
          <a:r>
            <a:rPr lang="ar-SA" sz="3200" dirty="0"/>
            <a:t>المحاسبية تتمثل في مجموعة الخطوات المتتابعة التي يقوم بتنفيذها المحاسب فور حدوث العمليات المالية</a:t>
          </a:r>
          <a:r>
            <a:rPr lang="ar-EG" sz="3200" dirty="0"/>
            <a:t>.</a:t>
          </a:r>
          <a:r>
            <a:rPr lang="ar-SA" sz="3200" dirty="0"/>
            <a:t> </a:t>
          </a:r>
          <a:endParaRPr lang="ar-EG" sz="3200" dirty="0"/>
        </a:p>
        <a:p>
          <a:pPr algn="r" rtl="1"/>
          <a:r>
            <a:rPr lang="ar-SA" sz="3200" dirty="0"/>
            <a:t>يمكن التعبير عن مراحل وخطوات الدورة المحاسبية في الشكل التالي: </a:t>
          </a:r>
          <a:endParaRPr lang="en-US" sz="3200" dirty="0"/>
        </a:p>
        <a:p>
          <a:pPr algn="r" rtl="1"/>
          <a:endParaRPr lang="en-US" sz="3200" dirty="0"/>
        </a:p>
      </dgm:t>
    </dgm:pt>
    <dgm:pt modelId="{B8072D17-A958-4140-B931-553B79CE9115}" type="parTrans" cxnId="{B89601E3-E930-43A5-BC6C-B86CA47FA119}">
      <dgm:prSet/>
      <dgm:spPr/>
      <dgm:t>
        <a:bodyPr/>
        <a:lstStyle/>
        <a:p>
          <a:pPr rtl="1"/>
          <a:endParaRPr lang="ar-EG" sz="3200"/>
        </a:p>
      </dgm:t>
    </dgm:pt>
    <dgm:pt modelId="{2E44477A-4AB4-48DC-871A-3DC4229E28F8}" type="sibTrans" cxnId="{B89601E3-E930-43A5-BC6C-B86CA47FA119}">
      <dgm:prSet/>
      <dgm:spPr/>
      <dgm:t>
        <a:bodyPr/>
        <a:lstStyle/>
        <a:p>
          <a:pPr rtl="1"/>
          <a:endParaRPr lang="ar-EG" sz="32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 custLinFactNeighborY="-13617">
        <dgm:presLayoutVars>
          <dgm:bulletEnabled val="1"/>
        </dgm:presLayoutVars>
      </dgm:prSet>
      <dgm:spPr/>
    </dgm:pt>
  </dgm:ptLst>
  <dgm:cxnLst>
    <dgm:cxn modelId="{304E0B6D-85F4-469E-AC2E-E4CD2807CEBF}" type="presOf" srcId="{0BC07087-5E6C-4391-A1D3-98CAC75CFB7B}" destId="{013C56D5-0CA5-47EB-B786-0AB370387915}" srcOrd="0" destOrd="0" presId="urn:microsoft.com/office/officeart/2005/8/layout/vProcess5"/>
    <dgm:cxn modelId="{C649BBDE-253B-164C-ABB2-85B757F2D8F5}" type="presOf" srcId="{FD5A9121-9E87-42B2-9B05-455EC8C05672}" destId="{11B7F29B-617A-413C-84AC-498507A9DC21}" srcOrd="0" destOrd="0" presId="urn:microsoft.com/office/officeart/2005/8/layout/vProcess5"/>
    <dgm:cxn modelId="{B89601E3-E930-43A5-BC6C-B86CA47FA119}" srcId="{FD5A9121-9E87-42B2-9B05-455EC8C05672}" destId="{0BC07087-5E6C-4391-A1D3-98CAC75CFB7B}" srcOrd="0" destOrd="0" parTransId="{B8072D17-A958-4140-B931-553B79CE9115}" sibTransId="{2E44477A-4AB4-48DC-871A-3DC4229E28F8}"/>
    <dgm:cxn modelId="{E2BF9A92-14EF-3448-BA58-7C42E83C03FA}" type="presParOf" srcId="{11B7F29B-617A-413C-84AC-498507A9DC21}" destId="{D8DD1BB4-6967-4D1B-B342-02CD0F66AAFC}" srcOrd="0" destOrd="0" presId="urn:microsoft.com/office/officeart/2005/8/layout/vProcess5"/>
    <dgm:cxn modelId="{56726896-E552-4A5F-B70A-7D6E272FF82F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r>
            <a:rPr lang="ar-EG" sz="3200" b="1" dirty="0"/>
            <a:t>حدد الإجابة الصحيحة لكل من العبارات التالية:</a:t>
          </a:r>
        </a:p>
        <a:p>
          <a:pPr algn="r" rtl="1"/>
          <a:r>
            <a:rPr lang="ar-SA" sz="3200" dirty="0"/>
            <a:t>1- يقصد بعملية الترحيل: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أ  -</a:t>
          </a:r>
          <a:r>
            <a:rPr lang="ar-EG" sz="3200" dirty="0"/>
            <a:t> </a:t>
          </a:r>
          <a:r>
            <a:rPr lang="ar-SA" sz="3200" dirty="0"/>
            <a:t>تحليل العمليات إلى العناصر المدينة والدائنة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ب -</a:t>
          </a:r>
          <a:r>
            <a:rPr lang="ar-EG" sz="3200" dirty="0"/>
            <a:t> </a:t>
          </a:r>
          <a:r>
            <a:rPr lang="ar-SA" sz="3200" dirty="0"/>
            <a:t>نقل القيود من دفتر اليومية إلى دفتر الأستاذ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ج -</a:t>
          </a:r>
          <a:r>
            <a:rPr lang="ar-EG" sz="3200" dirty="0"/>
            <a:t> </a:t>
          </a:r>
          <a:r>
            <a:rPr lang="ar-SA" sz="3200" dirty="0"/>
            <a:t>ترصيد الحسابات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د -</a:t>
          </a:r>
          <a:r>
            <a:rPr lang="ar-EG" sz="3200" dirty="0"/>
            <a:t> </a:t>
          </a:r>
          <a:r>
            <a:rPr lang="ar-SA" sz="3200" dirty="0"/>
            <a:t>نقل الأرصدة من دفتر الأستاذ إلى ميزان المراجعة</a:t>
          </a:r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 custLinFactNeighborX="-909" custLinFactNeighborY="4256">
        <dgm:presLayoutVars>
          <dgm:bulletEnabled val="1"/>
        </dgm:presLayoutVars>
      </dgm:prSet>
      <dgm:spPr/>
    </dgm:pt>
  </dgm:ptLst>
  <dgm:cxnLst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35C11FBE-D4EE-4740-9F1B-C862C6D32C48}" type="presOf" srcId="{FD5A9121-9E87-42B2-9B05-455EC8C05672}" destId="{11B7F29B-617A-413C-84AC-498507A9DC21}" srcOrd="0" destOrd="0" presId="urn:microsoft.com/office/officeart/2005/8/layout/vProcess5"/>
    <dgm:cxn modelId="{DBF69FDD-8460-4F2A-84D1-755B7563C0ED}" type="presOf" srcId="{F3E8F6B3-F95E-4025-8CFE-FDE745D0A653}" destId="{013C56D5-0CA5-47EB-B786-0AB370387915}" srcOrd="0" destOrd="0" presId="urn:microsoft.com/office/officeart/2005/8/layout/vProcess5"/>
    <dgm:cxn modelId="{2634353C-8B12-48FB-BB58-6A734F095BBE}" type="presParOf" srcId="{11B7F29B-617A-413C-84AC-498507A9DC21}" destId="{D8DD1BB4-6967-4D1B-B342-02CD0F66AAFC}" srcOrd="0" destOrd="0" presId="urn:microsoft.com/office/officeart/2005/8/layout/vProcess5"/>
    <dgm:cxn modelId="{405D6533-A6E9-46FC-8F68-DC2C84131A53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r>
            <a:rPr lang="ar-EG" sz="3200" b="1" dirty="0"/>
            <a:t>حدد الإجابة الصحيحة لكل من العبارات التالية:</a:t>
          </a:r>
        </a:p>
        <a:p>
          <a:pPr algn="r" rtl="1"/>
          <a:r>
            <a:rPr lang="ar-EG" sz="3200" dirty="0"/>
            <a:t>2</a:t>
          </a:r>
          <a:r>
            <a:rPr lang="ar-SA" sz="3200" dirty="0"/>
            <a:t>- رصيد حساب الخزينة يجب أن يكون: 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أ  -</a:t>
          </a:r>
          <a:r>
            <a:rPr lang="ar-EG" sz="3200" dirty="0"/>
            <a:t> </a:t>
          </a:r>
          <a:r>
            <a:rPr lang="ar-SA" sz="3200" dirty="0"/>
            <a:t>مديناً دائماً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ب -</a:t>
          </a:r>
          <a:r>
            <a:rPr lang="ar-EG" sz="3200" dirty="0"/>
            <a:t> </a:t>
          </a:r>
          <a:r>
            <a:rPr lang="ar-SA" sz="3200" dirty="0"/>
            <a:t>دائناً دائماً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ج -</a:t>
          </a:r>
          <a:r>
            <a:rPr lang="ar-EG" sz="3200" dirty="0"/>
            <a:t> </a:t>
          </a:r>
          <a:r>
            <a:rPr lang="ar-SA" sz="3200" dirty="0"/>
            <a:t>مديناً أو الصفر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د  -</a:t>
          </a:r>
          <a:r>
            <a:rPr lang="ar-EG" sz="3200" dirty="0"/>
            <a:t> </a:t>
          </a:r>
          <a:r>
            <a:rPr lang="ar-SA" sz="3200" dirty="0"/>
            <a:t>صفر دائماً</a:t>
          </a:r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 custLinFactNeighborX="-909" custLinFactNeighborY="4256">
        <dgm:presLayoutVars>
          <dgm:bulletEnabled val="1"/>
        </dgm:presLayoutVars>
      </dgm:prSet>
      <dgm:spPr/>
    </dgm:pt>
  </dgm:ptLst>
  <dgm:cxnLst>
    <dgm:cxn modelId="{75211B60-2497-49E7-82B4-3ECEA8FCC6D5}" type="presOf" srcId="{F3E8F6B3-F95E-4025-8CFE-FDE745D0A653}" destId="{013C56D5-0CA5-47EB-B786-0AB370387915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40EF5B71-DB85-4141-A9DE-4A999C4AF621}" type="presOf" srcId="{FD5A9121-9E87-42B2-9B05-455EC8C05672}" destId="{11B7F29B-617A-413C-84AC-498507A9DC21}" srcOrd="0" destOrd="0" presId="urn:microsoft.com/office/officeart/2005/8/layout/vProcess5"/>
    <dgm:cxn modelId="{22C28294-B998-44EC-9549-522B6492FA13}" type="presParOf" srcId="{11B7F29B-617A-413C-84AC-498507A9DC21}" destId="{D8DD1BB4-6967-4D1B-B342-02CD0F66AAFC}" srcOrd="0" destOrd="0" presId="urn:microsoft.com/office/officeart/2005/8/layout/vProcess5"/>
    <dgm:cxn modelId="{86638155-D079-4EA4-8E0E-E4855CC53F57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r>
            <a:rPr lang="ar-EG" sz="3200" b="1" dirty="0"/>
            <a:t>حدد الإجابة الصحيحة لكل من العبارات التالية:</a:t>
          </a:r>
        </a:p>
        <a:p>
          <a:pPr algn="r" rtl="1"/>
          <a:r>
            <a:rPr lang="ar-EG" sz="3200" dirty="0"/>
            <a:t>3</a:t>
          </a:r>
          <a:r>
            <a:rPr lang="ar-SA" sz="3200" dirty="0"/>
            <a:t>- دفتر الأستاذ: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أ  -</a:t>
          </a:r>
          <a:r>
            <a:rPr lang="ar-EG" sz="3200" dirty="0"/>
            <a:t> </a:t>
          </a:r>
          <a:r>
            <a:rPr lang="ar-SA" sz="3200" dirty="0"/>
            <a:t>يعتبر دفتر القيد الأولي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ب -</a:t>
          </a:r>
          <a:r>
            <a:rPr lang="ar-EG" sz="3200" dirty="0"/>
            <a:t> </a:t>
          </a:r>
          <a:r>
            <a:rPr lang="ar-SA" sz="3200" dirty="0"/>
            <a:t>تسجل فيه العمليات حسب التسلسل التاريخي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ج -</a:t>
          </a:r>
          <a:r>
            <a:rPr lang="ar-EG" sz="3200" dirty="0"/>
            <a:t> </a:t>
          </a:r>
          <a:r>
            <a:rPr lang="ar-SA" sz="3200" dirty="0"/>
            <a:t>سجل يخصص فيه صفحة لكل حساب من حسابات المنشأة 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د -</a:t>
          </a:r>
          <a:r>
            <a:rPr lang="ar-EG" sz="3200" dirty="0"/>
            <a:t> </a:t>
          </a:r>
          <a:r>
            <a:rPr lang="ar-SA" sz="3200" dirty="0"/>
            <a:t>يحتوي على الحسابات الحقيقية فقط </a:t>
          </a:r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 custLinFactNeighborX="-909" custLinFactNeighborY="4256">
        <dgm:presLayoutVars>
          <dgm:bulletEnabled val="1"/>
        </dgm:presLayoutVars>
      </dgm:prSet>
      <dgm:spPr/>
    </dgm:pt>
  </dgm:ptLst>
  <dgm:cxnLst>
    <dgm:cxn modelId="{AF0DF12F-6BCF-442D-8948-D1FDB76A872D}" type="presOf" srcId="{FD5A9121-9E87-42B2-9B05-455EC8C05672}" destId="{11B7F29B-617A-413C-84AC-498507A9DC21}" srcOrd="0" destOrd="0" presId="urn:microsoft.com/office/officeart/2005/8/layout/vProcess5"/>
    <dgm:cxn modelId="{50092346-24F7-4739-BD6A-DADA7BFAAE63}" type="presOf" srcId="{F3E8F6B3-F95E-4025-8CFE-FDE745D0A653}" destId="{013C56D5-0CA5-47EB-B786-0AB370387915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1F901BE5-38E1-4549-8799-E48CC65CD6F2}" type="presParOf" srcId="{11B7F29B-617A-413C-84AC-498507A9DC21}" destId="{D8DD1BB4-6967-4D1B-B342-02CD0F66AAFC}" srcOrd="0" destOrd="0" presId="urn:microsoft.com/office/officeart/2005/8/layout/vProcess5"/>
    <dgm:cxn modelId="{2D269C1F-BC96-4753-9782-E892F0452037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r>
            <a:rPr lang="ar-EG" sz="3200" b="1" dirty="0"/>
            <a:t>حدد الإجابة الصحيحة لكل من العبارات التالية:</a:t>
          </a:r>
        </a:p>
        <a:p>
          <a:pPr algn="r" rtl="1"/>
          <a:r>
            <a:rPr lang="ar-EG" sz="3200" dirty="0"/>
            <a:t>4</a:t>
          </a:r>
          <a:r>
            <a:rPr lang="ar-SA" sz="3200" dirty="0"/>
            <a:t>- الحسابات ذات الأرصدة المدينة بطبيعتها: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أ  -</a:t>
          </a:r>
          <a:r>
            <a:rPr lang="ar-EG" sz="3200" dirty="0"/>
            <a:t> </a:t>
          </a:r>
          <a:r>
            <a:rPr lang="ar-SA" sz="3200" dirty="0"/>
            <a:t>الأصول والخصوم وحقوق الملكية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ب -</a:t>
          </a:r>
          <a:r>
            <a:rPr lang="ar-EG" sz="3200" dirty="0"/>
            <a:t> </a:t>
          </a:r>
          <a:r>
            <a:rPr lang="ar-SA" sz="3200" dirty="0"/>
            <a:t>الأصول والخصوم والمصروفات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ج -</a:t>
          </a:r>
          <a:r>
            <a:rPr lang="ar-EG" sz="3200" dirty="0"/>
            <a:t> </a:t>
          </a:r>
          <a:r>
            <a:rPr lang="ar-SA" sz="3200" dirty="0"/>
            <a:t>الأصول والمصروفات والمسحوبات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د -</a:t>
          </a:r>
          <a:r>
            <a:rPr lang="ar-EG" sz="3200" dirty="0"/>
            <a:t> </a:t>
          </a:r>
          <a:r>
            <a:rPr lang="ar-SA" sz="3200" dirty="0"/>
            <a:t>المصروفات والإيرادات</a:t>
          </a:r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 custLinFactNeighborX="-909" custLinFactNeighborY="4256">
        <dgm:presLayoutVars>
          <dgm:bulletEnabled val="1"/>
        </dgm:presLayoutVars>
      </dgm:prSet>
      <dgm:spPr/>
    </dgm:pt>
  </dgm:ptLst>
  <dgm:cxnLst>
    <dgm:cxn modelId="{5ACC6B3A-D131-49B5-9D45-ECFC08166273}" type="presOf" srcId="{F3E8F6B3-F95E-4025-8CFE-FDE745D0A653}" destId="{013C56D5-0CA5-47EB-B786-0AB370387915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E2417ACA-2695-48A0-B177-5AB1CB64623E}" type="presOf" srcId="{FD5A9121-9E87-42B2-9B05-455EC8C05672}" destId="{11B7F29B-617A-413C-84AC-498507A9DC21}" srcOrd="0" destOrd="0" presId="urn:microsoft.com/office/officeart/2005/8/layout/vProcess5"/>
    <dgm:cxn modelId="{22A2EBC9-2647-4614-A7AA-701615DEBB19}" type="presParOf" srcId="{11B7F29B-617A-413C-84AC-498507A9DC21}" destId="{D8DD1BB4-6967-4D1B-B342-02CD0F66AAFC}" srcOrd="0" destOrd="0" presId="urn:microsoft.com/office/officeart/2005/8/layout/vProcess5"/>
    <dgm:cxn modelId="{281E368D-4AA3-4E24-B46F-5FFB8845BC8A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r>
            <a:rPr lang="ar-EG" sz="3200" b="1" dirty="0"/>
            <a:t>حدد الإجابة الصحيحة لكل من العبارات التالية:</a:t>
          </a:r>
        </a:p>
        <a:p>
          <a:pPr algn="r" rtl="1"/>
          <a:r>
            <a:rPr lang="ar-EG" sz="3200" dirty="0"/>
            <a:t>5</a:t>
          </a:r>
          <a:r>
            <a:rPr lang="ar-SA" sz="3200" dirty="0"/>
            <a:t>- ميزان المراجعة: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أ  -</a:t>
          </a:r>
          <a:r>
            <a:rPr lang="ar-EG" sz="3200" dirty="0"/>
            <a:t> </a:t>
          </a:r>
          <a:r>
            <a:rPr lang="ar-SA" sz="3200" dirty="0"/>
            <a:t>قائمة بأرصدة حسابات المنشأة في تاريخ محدد</a:t>
          </a:r>
          <a:endParaRPr lang="en-US" sz="3200" dirty="0"/>
        </a:p>
        <a:p>
          <a:pPr algn="r" rtl="1"/>
          <a:r>
            <a:rPr lang="ar-EG" sz="3200" dirty="0"/>
            <a:t>  </a:t>
          </a:r>
          <a:r>
            <a:rPr lang="ar-SA" sz="3200" dirty="0"/>
            <a:t>ب -</a:t>
          </a:r>
          <a:r>
            <a:rPr lang="ar-EG" sz="3200" dirty="0"/>
            <a:t> </a:t>
          </a:r>
          <a:r>
            <a:rPr lang="ar-SA" sz="3200" dirty="0"/>
            <a:t>يقدم تأكيداً قاطعاً بعدم وجود أخطاء</a:t>
          </a:r>
          <a:endParaRPr lang="en-US" sz="3200" dirty="0"/>
        </a:p>
        <a:p>
          <a:pPr algn="r" rtl="1"/>
          <a:r>
            <a:rPr lang="ar-EG" sz="3200" dirty="0"/>
            <a:t>  </a:t>
          </a:r>
          <a:r>
            <a:rPr lang="ar-SA" sz="3200" dirty="0"/>
            <a:t>ج -</a:t>
          </a:r>
          <a:r>
            <a:rPr lang="ar-EG" sz="3200" dirty="0"/>
            <a:t> </a:t>
          </a:r>
          <a:r>
            <a:rPr lang="ar-SA" sz="3200" dirty="0"/>
            <a:t>سجل يخصص فيه صفحة لكل حساب من حسابات المنشأة</a:t>
          </a:r>
          <a:endParaRPr lang="en-US" sz="3200" dirty="0"/>
        </a:p>
        <a:p>
          <a:pPr algn="r" rtl="1"/>
          <a:r>
            <a:rPr lang="ar-EG" sz="3200" dirty="0"/>
            <a:t>   </a:t>
          </a:r>
          <a:r>
            <a:rPr lang="ar-SA" sz="3200" dirty="0"/>
            <a:t>د -</a:t>
          </a:r>
          <a:r>
            <a:rPr lang="ar-EG" sz="3200" dirty="0"/>
            <a:t> </a:t>
          </a:r>
          <a:r>
            <a:rPr lang="ar-SA" sz="3200" dirty="0"/>
            <a:t>يتضمن أرصدة حسابات الأصول والخصوم وحقوق الملكية فقط</a:t>
          </a:r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 sz="24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 custLinFactNeighborX="-909" custLinFactNeighborY="4256">
        <dgm:presLayoutVars>
          <dgm:bulletEnabled val="1"/>
        </dgm:presLayoutVars>
      </dgm:prSet>
      <dgm:spPr/>
    </dgm:pt>
  </dgm:ptLst>
  <dgm:cxnLst>
    <dgm:cxn modelId="{3BD2F81D-CCF1-42BD-BABA-8FC27DFF9ABF}" type="presOf" srcId="{FD5A9121-9E87-42B2-9B05-455EC8C05672}" destId="{11B7F29B-617A-413C-84AC-498507A9DC21}" srcOrd="0" destOrd="0" presId="urn:microsoft.com/office/officeart/2005/8/layout/vProcess5"/>
    <dgm:cxn modelId="{9EB9BD62-1BCA-4551-83ED-A32FFA4D3BBF}" type="presOf" srcId="{F3E8F6B3-F95E-4025-8CFE-FDE745D0A653}" destId="{013C56D5-0CA5-47EB-B786-0AB370387915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444767B8-C2DC-4EF8-96EE-19DA778B6B99}" type="presParOf" srcId="{11B7F29B-617A-413C-84AC-498507A9DC21}" destId="{D8DD1BB4-6967-4D1B-B342-02CD0F66AAFC}" srcOrd="0" destOrd="0" presId="urn:microsoft.com/office/officeart/2005/8/layout/vProcess5"/>
    <dgm:cxn modelId="{DF79D3C3-7CD9-48D9-92F8-3235259F50DE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r>
            <a:rPr lang="ar-EG" sz="3000" dirty="0"/>
            <a:t> - </a:t>
          </a:r>
          <a:r>
            <a:rPr lang="ar-SA" sz="3000" dirty="0"/>
            <a:t>مصطلح العمليات المالية يشير إلى أي أحداث أو معاملات اقتصادية تقوم بها المنشأة ويمكن التعبير عنها مالياً. </a:t>
          </a:r>
          <a:endParaRPr lang="en-US" sz="3000" dirty="0"/>
        </a:p>
        <a:p>
          <a:pPr algn="r" rtl="1"/>
          <a:r>
            <a:rPr lang="ar-EG" sz="3000" dirty="0"/>
            <a:t> - </a:t>
          </a:r>
          <a:r>
            <a:rPr lang="ar-SA" sz="3000" dirty="0"/>
            <a:t>يتم تحليل العمليات طبقاً لنظام القيد المزدوج</a:t>
          </a:r>
          <a:r>
            <a:rPr lang="ar-SA" sz="3000" b="1" dirty="0"/>
            <a:t>  </a:t>
          </a:r>
          <a:r>
            <a:rPr lang="ar-SA" sz="3000" dirty="0"/>
            <a:t>والذي وضع أسسه العالم الإيطالي المعروف لوقا باتشيليو عام 1494م. </a:t>
          </a:r>
          <a:endParaRPr lang="en-US" sz="3000" dirty="0"/>
        </a:p>
        <a:p>
          <a:pPr algn="r" rtl="1"/>
          <a:r>
            <a:rPr lang="en-US" sz="3000" dirty="0"/>
            <a:t> </a:t>
          </a:r>
          <a:r>
            <a:rPr lang="en-US" sz="3000" b="1" dirty="0"/>
            <a:t>- </a:t>
          </a:r>
          <a:r>
            <a:rPr lang="ar-SA" sz="3000" dirty="0"/>
            <a:t>يعتمد هذا النظام على فكرة أن لكل عملية مالية طرفان أحدهما مدين والآخر دائن، ودائماً يكون الطرفان متساويان في القيمة. </a:t>
          </a:r>
          <a:endParaRPr lang="en-US" sz="3000" dirty="0"/>
        </a:p>
        <a:p>
          <a:pPr algn="r" rtl="1"/>
          <a:r>
            <a:rPr lang="en-US" sz="3000" dirty="0"/>
            <a:t> </a:t>
          </a:r>
          <a:r>
            <a:rPr lang="ar-SA" sz="3000" dirty="0"/>
            <a:t>يمكن تلخيص قواعد المديونية والدائنية لحسابات الأصول والخصوم وحقوق الملكية والإيرادات والمصروفات في الجدول التالي: </a:t>
          </a:r>
          <a:endParaRPr lang="en-US" sz="30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 sz="3000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 sz="3000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04464140-AE87-4F05-AF98-447614E1A100}" type="presOf" srcId="{FD5A9121-9E87-42B2-9B05-455EC8C05672}" destId="{11B7F29B-617A-413C-84AC-498507A9DC21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94BB6D53-FFD4-4BA2-A92E-C9F1838DFE10}" type="presOf" srcId="{F3E8F6B3-F95E-4025-8CFE-FDE745D0A653}" destId="{013C56D5-0CA5-47EB-B786-0AB370387915}" srcOrd="0" destOrd="0" presId="urn:microsoft.com/office/officeart/2005/8/layout/vProcess5"/>
    <dgm:cxn modelId="{47CF02A2-7E7A-426E-85EF-BF4CDCD1F5E9}" type="presParOf" srcId="{11B7F29B-617A-413C-84AC-498507A9DC21}" destId="{D8DD1BB4-6967-4D1B-B342-02CD0F66AAFC}" srcOrd="0" destOrd="0" presId="urn:microsoft.com/office/officeart/2005/8/layout/vProcess5"/>
    <dgm:cxn modelId="{4E0EC050-8AA0-4352-96BA-CDD24502980C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/>
      <dgm:spPr/>
      <dgm:t>
        <a:bodyPr/>
        <a:lstStyle/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29DAFF09-0E5F-4479-BDE1-50E69609835C}" type="presOf" srcId="{FD5A9121-9E87-42B2-9B05-455EC8C05672}" destId="{11B7F29B-617A-413C-84AC-498507A9DC21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CD90E492-9EB4-44B4-98FF-C5F21A520391}" type="presOf" srcId="{F3E8F6B3-F95E-4025-8CFE-FDE745D0A653}" destId="{013C56D5-0CA5-47EB-B786-0AB370387915}" srcOrd="0" destOrd="0" presId="urn:microsoft.com/office/officeart/2005/8/layout/vProcess5"/>
    <dgm:cxn modelId="{7D0E8638-A7AC-4F78-9727-B0D8EF3A0F6B}" type="presParOf" srcId="{11B7F29B-617A-413C-84AC-498507A9DC21}" destId="{D8DD1BB4-6967-4D1B-B342-02CD0F66AAFC}" srcOrd="0" destOrd="0" presId="urn:microsoft.com/office/officeart/2005/8/layout/vProcess5"/>
    <dgm:cxn modelId="{54B074DA-9464-485F-9D5A-0E7154E934DC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3200" b="1" dirty="0"/>
            <a:t>مثال (1): </a:t>
          </a:r>
          <a:r>
            <a:rPr lang="ar-SA" sz="2800" dirty="0"/>
            <a:t>في </a:t>
          </a:r>
          <a:r>
            <a:rPr lang="ar-EG" sz="2800" dirty="0"/>
            <a:t>2016/2/1 </a:t>
          </a:r>
          <a:r>
            <a:rPr lang="ar-SA" sz="2800" dirty="0"/>
            <a:t>بدأت منشأة اللجين </a:t>
          </a:r>
          <a:r>
            <a:rPr lang="ar-SA" sz="2800" dirty="0">
              <a:highlight>
                <a:srgbClr val="FFFF00"/>
              </a:highlight>
            </a:rPr>
            <a:t>أعمالها برأسمال </a:t>
          </a:r>
          <a:r>
            <a:rPr lang="ar-SA" sz="2800" dirty="0"/>
            <a:t>قدره 200</a:t>
          </a:r>
          <a:r>
            <a:rPr lang="ar-EG" sz="2800" dirty="0"/>
            <a:t>,</a:t>
          </a:r>
          <a:r>
            <a:rPr lang="ar-SA" sz="2800" dirty="0"/>
            <a:t>000 جنيه تم إيداع نصفه في </a:t>
          </a:r>
          <a:r>
            <a:rPr lang="ar-SA" sz="2800" dirty="0">
              <a:highlight>
                <a:srgbClr val="FFFF00"/>
              </a:highlight>
            </a:rPr>
            <a:t>خزينة المنشأة </a:t>
          </a:r>
          <a:r>
            <a:rPr lang="ar-SA" sz="2800" dirty="0"/>
            <a:t>وأودع النصف الآخر في حساب باسم المنشأة لدى</a:t>
          </a:r>
          <a:r>
            <a:rPr lang="ar-SA" sz="2800" dirty="0">
              <a:highlight>
                <a:srgbClr val="FFFF00"/>
              </a:highlight>
            </a:rPr>
            <a:t> بنك </a:t>
          </a:r>
          <a:r>
            <a:rPr lang="ar-SA" sz="2800" dirty="0"/>
            <a:t>مصر.</a:t>
          </a:r>
          <a:endParaRPr lang="ar-EG" sz="2800" dirty="0"/>
        </a:p>
        <a:p>
          <a:pPr algn="r" rtl="1"/>
          <a:r>
            <a:rPr lang="ar-SA" sz="2800" b="1" dirty="0"/>
            <a:t>المطلوب: تحليل العمليات إلى أطرافها المدينة والدائنة </a:t>
          </a:r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3200" b="1" dirty="0"/>
        </a:p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F767505F-67F3-440A-969A-268A4D959B8D}" type="presOf" srcId="{FD5A9121-9E87-42B2-9B05-455EC8C05672}" destId="{11B7F29B-617A-413C-84AC-498507A9DC21}" srcOrd="0" destOrd="0" presId="urn:microsoft.com/office/officeart/2005/8/layout/vProcess5"/>
    <dgm:cxn modelId="{D73BD541-4747-4245-961E-0B01037F863D}" type="presOf" srcId="{F3E8F6B3-F95E-4025-8CFE-FDE745D0A653}" destId="{013C56D5-0CA5-47EB-B786-0AB370387915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BE756633-77A2-4A32-B80D-5DB13FE781B8}" type="presParOf" srcId="{11B7F29B-617A-413C-84AC-498507A9DC21}" destId="{D8DD1BB4-6967-4D1B-B342-02CD0F66AAFC}" srcOrd="0" destOrd="0" presId="urn:microsoft.com/office/officeart/2005/8/layout/vProcess5"/>
    <dgm:cxn modelId="{7AA876D8-AFC5-437B-9334-7B11B4548E9A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2800" dirty="0"/>
            <a:t>في </a:t>
          </a:r>
          <a:r>
            <a:rPr lang="ar-EG" sz="2800" dirty="0"/>
            <a:t>2/3 </a:t>
          </a:r>
          <a:r>
            <a:rPr lang="ar-SA" sz="2800" dirty="0"/>
            <a:t>تم </a:t>
          </a:r>
          <a:r>
            <a:rPr lang="ar-SA" sz="2800" dirty="0">
              <a:highlight>
                <a:srgbClr val="FFFF00"/>
              </a:highlight>
            </a:rPr>
            <a:t>شراء أثاث </a:t>
          </a:r>
          <a:r>
            <a:rPr lang="ar-SA" sz="2800" dirty="0"/>
            <a:t>بمبلغ 15</a:t>
          </a:r>
          <a:r>
            <a:rPr lang="ar-EG" sz="2800" dirty="0"/>
            <a:t>,</a:t>
          </a:r>
          <a:r>
            <a:rPr lang="ar-SA" sz="2800" dirty="0"/>
            <a:t>000 جنيه </a:t>
          </a:r>
          <a:r>
            <a:rPr lang="ar-SA" sz="2800" dirty="0">
              <a:highlight>
                <a:srgbClr val="FFFF00"/>
              </a:highlight>
            </a:rPr>
            <a:t>نقداً</a:t>
          </a:r>
          <a:endParaRPr lang="en-US" sz="2800" dirty="0">
            <a:highlight>
              <a:srgbClr val="FFFF00"/>
            </a:highlight>
          </a:endParaRPr>
        </a:p>
        <a:p>
          <a:pPr algn="r" rtl="1"/>
          <a:r>
            <a:rPr lang="ar-SA" sz="2800" dirty="0"/>
            <a:t>في </a:t>
          </a:r>
          <a:r>
            <a:rPr lang="ar-EG" sz="2800" dirty="0"/>
            <a:t>2/5 </a:t>
          </a:r>
          <a:r>
            <a:rPr lang="ar-SA" sz="2800" dirty="0"/>
            <a:t>تم شراء سيارة بمبلغ 40</a:t>
          </a:r>
          <a:r>
            <a:rPr lang="ar-EG" sz="2800" dirty="0"/>
            <a:t>,</a:t>
          </a:r>
          <a:r>
            <a:rPr lang="ar-SA" sz="2800" dirty="0"/>
            <a:t>000 جنيه </a:t>
          </a:r>
          <a:r>
            <a:rPr lang="ar-SA" sz="2800" dirty="0">
              <a:highlight>
                <a:srgbClr val="FFFF00"/>
              </a:highlight>
            </a:rPr>
            <a:t>بشيك</a:t>
          </a:r>
          <a:endParaRPr lang="ar-EG" sz="2800" dirty="0">
            <a:highlight>
              <a:srgbClr val="FFFF00"/>
            </a:highlight>
          </a:endParaRPr>
        </a:p>
        <a:p>
          <a:pPr algn="r" rtl="1"/>
          <a:r>
            <a:rPr lang="ar-SA" sz="2400" b="1" dirty="0"/>
            <a:t>المطلوب: تحليل العمليات إلى أطرافها المدينة والدائنة </a:t>
          </a:r>
          <a:endParaRPr lang="ar-EG" sz="2400" b="1" dirty="0"/>
        </a:p>
        <a:p>
          <a:pPr algn="r" rtl="1"/>
          <a:endParaRPr lang="ar-EG" sz="2400" b="1" dirty="0"/>
        </a:p>
        <a:p>
          <a:pPr algn="r" rtl="1"/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3200" b="1" dirty="0"/>
        </a:p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6E513D51-5EB3-4F18-9CD4-331568DB9A4F}" type="presOf" srcId="{FD5A9121-9E87-42B2-9B05-455EC8C05672}" destId="{11B7F29B-617A-413C-84AC-498507A9DC21}" srcOrd="0" destOrd="0" presId="urn:microsoft.com/office/officeart/2005/8/layout/vProcess5"/>
    <dgm:cxn modelId="{5E3E54A3-83D7-455D-98BC-C12091BA696D}" type="presOf" srcId="{F3E8F6B3-F95E-4025-8CFE-FDE745D0A653}" destId="{013C56D5-0CA5-47EB-B786-0AB370387915}" srcOrd="0" destOrd="0" presId="urn:microsoft.com/office/officeart/2005/8/layout/vProcess5"/>
    <dgm:cxn modelId="{07E1D943-550D-4C7A-9416-3BB68EBA406B}" type="presParOf" srcId="{11B7F29B-617A-413C-84AC-498507A9DC21}" destId="{D8DD1BB4-6967-4D1B-B342-02CD0F66AAFC}" srcOrd="0" destOrd="0" presId="urn:microsoft.com/office/officeart/2005/8/layout/vProcess5"/>
    <dgm:cxn modelId="{9519ED19-6474-476E-B7D2-07F7636E6F8E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2400" dirty="0"/>
            <a:t>في </a:t>
          </a:r>
          <a:r>
            <a:rPr lang="ar-EG" sz="2400" dirty="0"/>
            <a:t>2/8 </a:t>
          </a:r>
          <a:r>
            <a:rPr lang="ar-SA" sz="2400" dirty="0"/>
            <a:t>تم </a:t>
          </a:r>
          <a:r>
            <a:rPr lang="ar-SA" sz="2400" dirty="0">
              <a:highlight>
                <a:srgbClr val="FFFF00"/>
              </a:highlight>
            </a:rPr>
            <a:t>شراء </a:t>
          </a:r>
          <a:r>
            <a:rPr lang="ar-SA" sz="2400" dirty="0"/>
            <a:t>بضاعة بمبلغ 30</a:t>
          </a:r>
          <a:r>
            <a:rPr lang="ar-EG" sz="2400" dirty="0"/>
            <a:t>,</a:t>
          </a:r>
          <a:r>
            <a:rPr lang="ar-SA" sz="2400" dirty="0"/>
            <a:t>000 جنيه </a:t>
          </a:r>
          <a:r>
            <a:rPr lang="ar-SA" sz="2400" dirty="0">
              <a:highlight>
                <a:srgbClr val="FFFF00"/>
              </a:highlight>
            </a:rPr>
            <a:t>على الحساب </a:t>
          </a:r>
          <a:r>
            <a:rPr lang="ar-SA" sz="2400" dirty="0"/>
            <a:t>من محلات السلام</a:t>
          </a:r>
          <a:endParaRPr lang="en-US" sz="2400" dirty="0"/>
        </a:p>
        <a:p>
          <a:pPr algn="r" rtl="1"/>
          <a:r>
            <a:rPr lang="ar-SA" sz="2400" dirty="0"/>
            <a:t>في </a:t>
          </a:r>
          <a:r>
            <a:rPr lang="ar-EG" sz="2400" dirty="0"/>
            <a:t>2/12 </a:t>
          </a:r>
          <a:r>
            <a:rPr lang="ar-SA" sz="2400" dirty="0"/>
            <a:t>تم شراء </a:t>
          </a:r>
          <a:r>
            <a:rPr lang="ar-SA" sz="2400" dirty="0">
              <a:highlight>
                <a:srgbClr val="FFFF00"/>
              </a:highlight>
            </a:rPr>
            <a:t>بضاعة ب</a:t>
          </a:r>
          <a:r>
            <a:rPr lang="ar-SA" sz="2400" dirty="0"/>
            <a:t>مبلغ 40</a:t>
          </a:r>
          <a:r>
            <a:rPr lang="ar-EG" sz="2400" dirty="0"/>
            <a:t>,</a:t>
          </a:r>
          <a:r>
            <a:rPr lang="ar-SA" sz="2400" dirty="0"/>
            <a:t>000 جنيه من محلات النور سدد </a:t>
          </a:r>
          <a:r>
            <a:rPr lang="ar-SA" sz="2400" dirty="0">
              <a:highlight>
                <a:srgbClr val="FFFF00"/>
              </a:highlight>
            </a:rPr>
            <a:t>نصفها نقداً </a:t>
          </a:r>
          <a:r>
            <a:rPr lang="ar-SA" sz="2400" dirty="0"/>
            <a:t>والباقي </a:t>
          </a:r>
          <a:r>
            <a:rPr lang="ar-SA" sz="2400" dirty="0">
              <a:highlight>
                <a:srgbClr val="FFFF00"/>
              </a:highlight>
            </a:rPr>
            <a:t>على الحساب</a:t>
          </a:r>
          <a:r>
            <a:rPr lang="ar-SA" sz="2400" dirty="0"/>
            <a:t>.</a:t>
          </a:r>
          <a:endParaRPr lang="ar-EG" sz="2400" dirty="0"/>
        </a:p>
        <a:p>
          <a:pPr algn="r" rtl="1"/>
          <a:r>
            <a:rPr lang="ar-SA" sz="2000" b="1" dirty="0"/>
            <a:t>المطلوب: تحليل العمليات إلى أطرافها المدينة والدائنة </a:t>
          </a:r>
          <a:endParaRPr lang="ar-EG" sz="2000" b="1" dirty="0"/>
        </a:p>
        <a:p>
          <a:pPr algn="r" rtl="1"/>
          <a:endParaRPr lang="ar-EG" sz="2400" b="1" dirty="0"/>
        </a:p>
        <a:p>
          <a:pPr algn="r" rtl="1"/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3200" b="1" dirty="0"/>
        </a:p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9608F57C-0812-48A5-92BF-125E4F96A5FA}" type="presOf" srcId="{FD5A9121-9E87-42B2-9B05-455EC8C05672}" destId="{11B7F29B-617A-413C-84AC-498507A9DC21}" srcOrd="0" destOrd="0" presId="urn:microsoft.com/office/officeart/2005/8/layout/vProcess5"/>
    <dgm:cxn modelId="{06CAE9DB-44CE-4E2C-9E62-BBF7168789B8}" type="presOf" srcId="{F3E8F6B3-F95E-4025-8CFE-FDE745D0A653}" destId="{013C56D5-0CA5-47EB-B786-0AB370387915}" srcOrd="0" destOrd="0" presId="urn:microsoft.com/office/officeart/2005/8/layout/vProcess5"/>
    <dgm:cxn modelId="{D4DECCE1-60B3-4A9B-93B6-6F75D24C05A0}" type="presParOf" srcId="{11B7F29B-617A-413C-84AC-498507A9DC21}" destId="{D8DD1BB4-6967-4D1B-B342-02CD0F66AAFC}" srcOrd="0" destOrd="0" presId="urn:microsoft.com/office/officeart/2005/8/layout/vProcess5"/>
    <dgm:cxn modelId="{CBF30182-EA61-498D-B38D-FE5A214E52B1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2400" dirty="0"/>
            <a:t>في </a:t>
          </a:r>
          <a:r>
            <a:rPr lang="ar-EG" sz="2400" dirty="0"/>
            <a:t>2/15 </a:t>
          </a:r>
          <a:r>
            <a:rPr lang="ar-SA" sz="2400" dirty="0"/>
            <a:t>تم بيع </a:t>
          </a:r>
          <a:r>
            <a:rPr lang="ar-SA" sz="2400" dirty="0">
              <a:highlight>
                <a:srgbClr val="FFFF00"/>
              </a:highlight>
            </a:rPr>
            <a:t>بضاعة</a:t>
          </a:r>
          <a:r>
            <a:rPr lang="ar-SA" sz="2400" dirty="0"/>
            <a:t> بمبلغ 10</a:t>
          </a:r>
          <a:r>
            <a:rPr lang="ar-EG" sz="2400" dirty="0"/>
            <a:t>,</a:t>
          </a:r>
          <a:r>
            <a:rPr lang="ar-SA" sz="2400" dirty="0"/>
            <a:t>000 جنيه </a:t>
          </a:r>
          <a:r>
            <a:rPr lang="ar-SA" sz="2400" dirty="0">
              <a:highlight>
                <a:srgbClr val="FFFF00"/>
              </a:highlight>
            </a:rPr>
            <a:t>نقداً</a:t>
          </a:r>
          <a:endParaRPr lang="en-US" sz="2400" dirty="0">
            <a:highlight>
              <a:srgbClr val="FFFF00"/>
            </a:highlight>
          </a:endParaRPr>
        </a:p>
        <a:p>
          <a:pPr algn="r" rtl="1"/>
          <a:r>
            <a:rPr lang="ar-SA" sz="2400" dirty="0"/>
            <a:t>في </a:t>
          </a:r>
          <a:r>
            <a:rPr lang="ar-EG" sz="2400" dirty="0"/>
            <a:t>2/20 </a:t>
          </a:r>
          <a:r>
            <a:rPr lang="ar-SA" sz="2400" dirty="0"/>
            <a:t>قام صاحب المنشأة بسحب مبلغ 5</a:t>
          </a:r>
          <a:r>
            <a:rPr lang="ar-EG" sz="2400" dirty="0"/>
            <a:t>,</a:t>
          </a:r>
          <a:r>
            <a:rPr lang="ar-SA" sz="2400" dirty="0"/>
            <a:t>000 من</a:t>
          </a:r>
          <a:r>
            <a:rPr lang="ar-SA" sz="2400" dirty="0">
              <a:highlight>
                <a:srgbClr val="FFFF00"/>
              </a:highlight>
            </a:rPr>
            <a:t> الخزينة </a:t>
          </a:r>
          <a:r>
            <a:rPr lang="ar-SA" sz="2400" dirty="0"/>
            <a:t>لأغراضه الخاصة</a:t>
          </a:r>
          <a:endParaRPr lang="ar-EG" sz="2400" dirty="0"/>
        </a:p>
        <a:p>
          <a:pPr algn="r" rtl="1"/>
          <a:r>
            <a:rPr lang="ar-SA" sz="2400" b="1" dirty="0"/>
            <a:t>المطلوب: تحليل العمليات إلى أطرافها المدينة والدائنة </a:t>
          </a:r>
          <a:endParaRPr lang="ar-EG" sz="2400" b="1" dirty="0"/>
        </a:p>
        <a:p>
          <a:pPr algn="r" rtl="1"/>
          <a:endParaRPr lang="ar-EG" sz="2000" b="1" dirty="0"/>
        </a:p>
        <a:p>
          <a:pPr algn="r" rtl="1"/>
          <a:endParaRPr lang="ar-EG" sz="2400" b="1" dirty="0"/>
        </a:p>
        <a:p>
          <a:pPr algn="r" rtl="1"/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3200" b="1" dirty="0"/>
        </a:p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AB574E53-D98C-45B4-A6D8-B5DA8C42778D}" type="presOf" srcId="{F3E8F6B3-F95E-4025-8CFE-FDE745D0A653}" destId="{013C56D5-0CA5-47EB-B786-0AB370387915}" srcOrd="0" destOrd="0" presId="urn:microsoft.com/office/officeart/2005/8/layout/vProcess5"/>
    <dgm:cxn modelId="{E0A56FD7-996B-49AE-9923-1AE8FC5005A8}" type="presOf" srcId="{FD5A9121-9E87-42B2-9B05-455EC8C05672}" destId="{11B7F29B-617A-413C-84AC-498507A9DC21}" srcOrd="0" destOrd="0" presId="urn:microsoft.com/office/officeart/2005/8/layout/vProcess5"/>
    <dgm:cxn modelId="{D1F15521-4768-4758-B448-D5347CE89AA6}" type="presParOf" srcId="{11B7F29B-617A-413C-84AC-498507A9DC21}" destId="{D8DD1BB4-6967-4D1B-B342-02CD0F66AAFC}" srcOrd="0" destOrd="0" presId="urn:microsoft.com/office/officeart/2005/8/layout/vProcess5"/>
    <dgm:cxn modelId="{739E32EE-7271-42E8-9D84-73070BDA12CE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2400" dirty="0"/>
            <a:t>في </a:t>
          </a:r>
          <a:r>
            <a:rPr lang="ar-EG" sz="2400" dirty="0"/>
            <a:t>2/25 </a:t>
          </a:r>
          <a:r>
            <a:rPr lang="ar-SA" sz="2400" dirty="0"/>
            <a:t>تم سداد مبلغ 12</a:t>
          </a:r>
          <a:r>
            <a:rPr lang="ar-EG" sz="2400" dirty="0"/>
            <a:t>,</a:t>
          </a:r>
          <a:r>
            <a:rPr lang="ar-SA" sz="2400" dirty="0"/>
            <a:t>000 جنيه نقداً مرتبات الموظفين</a:t>
          </a:r>
          <a:endParaRPr lang="en-US" sz="2400" dirty="0"/>
        </a:p>
        <a:p>
          <a:pPr algn="r" rtl="1"/>
          <a:r>
            <a:rPr lang="ar-SA" sz="2400" dirty="0"/>
            <a:t>في </a:t>
          </a:r>
          <a:r>
            <a:rPr lang="ar-EG" sz="2400" dirty="0"/>
            <a:t>2/26 </a:t>
          </a:r>
          <a:r>
            <a:rPr lang="ar-SA" sz="2400" dirty="0"/>
            <a:t>تم بيع بضاعة بمبلغ 20</a:t>
          </a:r>
          <a:r>
            <a:rPr lang="ar-EG" sz="2400" dirty="0"/>
            <a:t>,</a:t>
          </a:r>
          <a:r>
            <a:rPr lang="ar-SA" sz="2400" dirty="0"/>
            <a:t>000 جنيه على الحساب</a:t>
          </a:r>
          <a:endParaRPr lang="ar-EG" sz="2400" dirty="0"/>
        </a:p>
        <a:p>
          <a:pPr algn="r" rtl="1"/>
          <a:r>
            <a:rPr lang="ar-SA" sz="2400" b="1" dirty="0"/>
            <a:t>المطلوب: تحليل العمليات إلى أطرافها المدينة والدائنة </a:t>
          </a:r>
          <a:endParaRPr lang="ar-EG" sz="2400" b="1" dirty="0"/>
        </a:p>
        <a:p>
          <a:pPr algn="r" rtl="1"/>
          <a:endParaRPr lang="ar-EG" sz="2000" b="1" dirty="0"/>
        </a:p>
        <a:p>
          <a:pPr algn="r" rtl="1"/>
          <a:endParaRPr lang="ar-EG" sz="2400" b="1" dirty="0"/>
        </a:p>
        <a:p>
          <a:pPr algn="r" rtl="1"/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3200" b="1" dirty="0"/>
        </a:p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FAEFC628-A70B-4E10-A514-5AD6C68866C8}" type="presOf" srcId="{F3E8F6B3-F95E-4025-8CFE-FDE745D0A653}" destId="{013C56D5-0CA5-47EB-B786-0AB370387915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05671DCE-11E3-4C5D-8AFD-FEAB41751642}" type="presOf" srcId="{FD5A9121-9E87-42B2-9B05-455EC8C05672}" destId="{11B7F29B-617A-413C-84AC-498507A9DC21}" srcOrd="0" destOrd="0" presId="urn:microsoft.com/office/officeart/2005/8/layout/vProcess5"/>
    <dgm:cxn modelId="{4DA9F26D-C82C-4166-A6BE-56B2570EFA8A}" type="presParOf" srcId="{11B7F29B-617A-413C-84AC-498507A9DC21}" destId="{D8DD1BB4-6967-4D1B-B342-02CD0F66AAFC}" srcOrd="0" destOrd="0" presId="urn:microsoft.com/office/officeart/2005/8/layout/vProcess5"/>
    <dgm:cxn modelId="{E1833DD5-894D-4A09-9C37-B1D32A73D55C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5A9121-9E87-42B2-9B05-455EC8C05672}" type="doc">
      <dgm:prSet loTypeId="urn:microsoft.com/office/officeart/2005/8/layout/vProcess5" loCatId="process" qsTypeId="urn:microsoft.com/office/officeart/2005/8/quickstyle/simple4" qsCatId="simple" csTypeId="urn:microsoft.com/office/officeart/2005/8/colors/accent1_2#10" csCatId="accent1" phldr="1"/>
      <dgm:spPr/>
      <dgm:t>
        <a:bodyPr/>
        <a:lstStyle/>
        <a:p>
          <a:pPr rtl="1"/>
          <a:endParaRPr lang="ar-EG"/>
        </a:p>
      </dgm:t>
    </dgm:pt>
    <dgm:pt modelId="{F3E8F6B3-F95E-4025-8CFE-FDE745D0A653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1"/>
          <a:r>
            <a:rPr lang="ar-SA" sz="2400" dirty="0"/>
            <a:t>في </a:t>
          </a:r>
          <a:r>
            <a:rPr lang="ar-EG" sz="2400" dirty="0"/>
            <a:t>2/27 </a:t>
          </a:r>
          <a:r>
            <a:rPr lang="ar-SA" sz="2400" dirty="0"/>
            <a:t>تم سداد نصف </a:t>
          </a:r>
          <a:r>
            <a:rPr lang="ar-SA" sz="2400" dirty="0">
              <a:highlight>
                <a:srgbClr val="FFFF00"/>
              </a:highlight>
            </a:rPr>
            <a:t>المستحق</a:t>
          </a:r>
          <a:r>
            <a:rPr lang="ar-SA" sz="2400" dirty="0"/>
            <a:t> لمحلات السلام </a:t>
          </a:r>
          <a:r>
            <a:rPr lang="ar-SA" sz="2400" dirty="0">
              <a:highlight>
                <a:srgbClr val="FFFF00"/>
              </a:highlight>
            </a:rPr>
            <a:t>بشيك</a:t>
          </a:r>
          <a:r>
            <a:rPr lang="ar-SA" sz="2400" dirty="0"/>
            <a:t> </a:t>
          </a:r>
          <a:endParaRPr lang="ar-EG" sz="2400" dirty="0"/>
        </a:p>
        <a:p>
          <a:pPr algn="r" rtl="1"/>
          <a:r>
            <a:rPr lang="ar-SA" sz="2400" b="1" dirty="0"/>
            <a:t>المطلوب: تحليل العمليات إلى أطرافها المدينة والدائنة </a:t>
          </a:r>
          <a:endParaRPr lang="ar-EG" sz="2400" b="1" dirty="0"/>
        </a:p>
        <a:p>
          <a:pPr algn="r" rtl="1"/>
          <a:endParaRPr lang="ar-EG" sz="2400" b="1" dirty="0"/>
        </a:p>
        <a:p>
          <a:pPr algn="r" rtl="1"/>
          <a:endParaRPr lang="ar-EG" sz="2000" b="1" dirty="0"/>
        </a:p>
        <a:p>
          <a:pPr algn="r" rtl="1"/>
          <a:endParaRPr lang="ar-EG" sz="2400" b="1" dirty="0"/>
        </a:p>
        <a:p>
          <a:pPr algn="r" rtl="1"/>
          <a:endParaRPr lang="ar-EG" sz="2800" b="1" dirty="0"/>
        </a:p>
        <a:p>
          <a:pPr algn="r" rtl="1"/>
          <a:endParaRPr lang="ar-EG" sz="2800" b="1" dirty="0"/>
        </a:p>
        <a:p>
          <a:pPr algn="r" rtl="1"/>
          <a:endParaRPr lang="ar-EG" sz="3200" b="1" dirty="0"/>
        </a:p>
        <a:p>
          <a:pPr algn="r" rtl="1"/>
          <a:endParaRPr lang="en-US" sz="3200" dirty="0"/>
        </a:p>
      </dgm:t>
    </dgm:pt>
    <dgm:pt modelId="{C44EFA92-122F-4D30-8528-8380907C93A9}" type="par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ACC69707-A99E-46DE-A961-54BAA885D57B}" type="sibTrans" cxnId="{7FBDF646-3D9E-4359-859A-65E0CAFD35EB}">
      <dgm:prSet/>
      <dgm:spPr/>
      <dgm:t>
        <a:bodyPr/>
        <a:lstStyle/>
        <a:p>
          <a:pPr rtl="1"/>
          <a:endParaRPr lang="ar-EG"/>
        </a:p>
      </dgm:t>
    </dgm:pt>
    <dgm:pt modelId="{11B7F29B-617A-413C-84AC-498507A9DC21}" type="pres">
      <dgm:prSet presAssocID="{FD5A9121-9E87-42B2-9B05-455EC8C05672}" presName="outerComposite" presStyleCnt="0">
        <dgm:presLayoutVars>
          <dgm:chMax val="5"/>
          <dgm:dir/>
          <dgm:resizeHandles val="exact"/>
        </dgm:presLayoutVars>
      </dgm:prSet>
      <dgm:spPr/>
    </dgm:pt>
    <dgm:pt modelId="{D8DD1BB4-6967-4D1B-B342-02CD0F66AAFC}" type="pres">
      <dgm:prSet presAssocID="{FD5A9121-9E87-42B2-9B05-455EC8C05672}" presName="dummyMaxCanvas" presStyleCnt="0">
        <dgm:presLayoutVars/>
      </dgm:prSet>
      <dgm:spPr/>
    </dgm:pt>
    <dgm:pt modelId="{013C56D5-0CA5-47EB-B786-0AB370387915}" type="pres">
      <dgm:prSet presAssocID="{FD5A9121-9E87-42B2-9B05-455EC8C05672}" presName="OneNode_1" presStyleLbl="node1" presStyleIdx="0" presStyleCnt="1" custScaleY="200000">
        <dgm:presLayoutVars>
          <dgm:bulletEnabled val="1"/>
        </dgm:presLayoutVars>
      </dgm:prSet>
      <dgm:spPr/>
    </dgm:pt>
  </dgm:ptLst>
  <dgm:cxnLst>
    <dgm:cxn modelId="{81FAD83C-C2AE-42D5-B8E2-888758345DC2}" type="presOf" srcId="{FD5A9121-9E87-42B2-9B05-455EC8C05672}" destId="{11B7F29B-617A-413C-84AC-498507A9DC21}" srcOrd="0" destOrd="0" presId="urn:microsoft.com/office/officeart/2005/8/layout/vProcess5"/>
    <dgm:cxn modelId="{7FBDF646-3D9E-4359-859A-65E0CAFD35EB}" srcId="{FD5A9121-9E87-42B2-9B05-455EC8C05672}" destId="{F3E8F6B3-F95E-4025-8CFE-FDE745D0A653}" srcOrd="0" destOrd="0" parTransId="{C44EFA92-122F-4D30-8528-8380907C93A9}" sibTransId="{ACC69707-A99E-46DE-A961-54BAA885D57B}"/>
    <dgm:cxn modelId="{026CB9D7-976A-4B5C-B98A-9BBF11442EA9}" type="presOf" srcId="{F3E8F6B3-F95E-4025-8CFE-FDE745D0A653}" destId="{013C56D5-0CA5-47EB-B786-0AB370387915}" srcOrd="0" destOrd="0" presId="urn:microsoft.com/office/officeart/2005/8/layout/vProcess5"/>
    <dgm:cxn modelId="{BA2642F2-7569-43B1-BDC7-AC1EF69AA43A}" type="presParOf" srcId="{11B7F29B-617A-413C-84AC-498507A9DC21}" destId="{D8DD1BB4-6967-4D1B-B342-02CD0F66AAFC}" srcOrd="0" destOrd="0" presId="urn:microsoft.com/office/officeart/2005/8/layout/vProcess5"/>
    <dgm:cxn modelId="{6BEDCB7C-08A7-4F4C-8107-FFECE3DA057B}" type="presParOf" srcId="{11B7F29B-617A-413C-84AC-498507A9DC21}" destId="{013C56D5-0CA5-47EB-B786-0AB370387915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229600" cy="4857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يتمثل الهدف الأساسي للمحاسبة المالية في توصيل المعلومات المالية إلى الأطراف المتعددة التي تتطلع إلى الاستفادة من هذه المعلومات</a:t>
          </a:r>
          <a:r>
            <a:rPr lang="ar-EG" sz="3200" kern="1200" dirty="0"/>
            <a:t>.</a:t>
          </a:r>
          <a:r>
            <a:rPr lang="ar-SA" sz="3200" kern="1200" dirty="0"/>
            <a:t> </a:t>
          </a:r>
          <a:endParaRPr lang="ar-EG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لتحقيق هذا الهدف يقوم المحاسب بالعديد من الإجراءات والخطوات المتتابعة، وقد تعارف المحاسبون على تسمية هذه الخطوات بالدورة المحاسبية</a:t>
          </a:r>
          <a:r>
            <a:rPr lang="ar-SA" sz="3200" b="1" kern="1200" dirty="0"/>
            <a:t>، فالدورة </a:t>
          </a:r>
          <a:r>
            <a:rPr lang="ar-SA" sz="3200" kern="1200" dirty="0"/>
            <a:t>المحاسبية تتمثل في مجموعة الخطوات المتتابعة التي يقوم بتنفيذها المحاسب فور حدوث العمليات المالية</a:t>
          </a:r>
          <a:r>
            <a:rPr lang="ar-EG" sz="3200" kern="1200" dirty="0"/>
            <a:t>.</a:t>
          </a:r>
          <a:r>
            <a:rPr lang="ar-SA" sz="3200" kern="1200" dirty="0"/>
            <a:t> </a:t>
          </a:r>
          <a:endParaRPr lang="ar-EG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يمكن التعبير عن مراحل وخطوات الدورة المحاسبية في الشكل التالي: 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42279" y="142279"/>
        <a:ext cx="7945042" cy="45731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b="1" kern="1200" dirty="0"/>
            <a:t>حدد الإجابة الصحيحة لكل من العبارات التالية:</a:t>
          </a:r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1- يقصد بعملية الترحيل: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أ  -</a:t>
          </a:r>
          <a:r>
            <a:rPr lang="ar-EG" sz="3200" kern="1200" dirty="0"/>
            <a:t> </a:t>
          </a:r>
          <a:r>
            <a:rPr lang="ar-SA" sz="3200" kern="1200" dirty="0"/>
            <a:t>تحليل العمليات إلى العناصر المدينة والدائنة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ب -</a:t>
          </a:r>
          <a:r>
            <a:rPr lang="ar-EG" sz="3200" kern="1200" dirty="0"/>
            <a:t> </a:t>
          </a:r>
          <a:r>
            <a:rPr lang="ar-SA" sz="3200" kern="1200" dirty="0"/>
            <a:t>نقل القيود من دفتر اليومية إلى دفتر الأستاذ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ج -</a:t>
          </a:r>
          <a:r>
            <a:rPr lang="ar-EG" sz="3200" kern="1200" dirty="0"/>
            <a:t> </a:t>
          </a:r>
          <a:r>
            <a:rPr lang="ar-SA" sz="3200" kern="1200" dirty="0"/>
            <a:t>ترصيد الحسابات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د -</a:t>
          </a:r>
          <a:r>
            <a:rPr lang="ar-EG" sz="3200" kern="1200" dirty="0"/>
            <a:t> </a:t>
          </a:r>
          <a:r>
            <a:rPr lang="ar-SA" sz="3200" kern="1200" dirty="0"/>
            <a:t>نقل الأرصدة من دفتر الأستاذ إلى ميزان المراجعة</a:t>
          </a: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b="1" kern="1200" dirty="0"/>
            <a:t>حدد الإجابة الصحيحة لكل من العبارات التالية:</a:t>
          </a:r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2</a:t>
          </a:r>
          <a:r>
            <a:rPr lang="ar-SA" sz="3200" kern="1200" dirty="0"/>
            <a:t>- رصيد حساب الخزينة يجب أن يكون: 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أ  -</a:t>
          </a:r>
          <a:r>
            <a:rPr lang="ar-EG" sz="3200" kern="1200" dirty="0"/>
            <a:t> </a:t>
          </a:r>
          <a:r>
            <a:rPr lang="ar-SA" sz="3200" kern="1200" dirty="0"/>
            <a:t>مديناً دائماً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ب -</a:t>
          </a:r>
          <a:r>
            <a:rPr lang="ar-EG" sz="3200" kern="1200" dirty="0"/>
            <a:t> </a:t>
          </a:r>
          <a:r>
            <a:rPr lang="ar-SA" sz="3200" kern="1200" dirty="0"/>
            <a:t>دائناً دائماً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ج -</a:t>
          </a:r>
          <a:r>
            <a:rPr lang="ar-EG" sz="3200" kern="1200" dirty="0"/>
            <a:t> </a:t>
          </a:r>
          <a:r>
            <a:rPr lang="ar-SA" sz="3200" kern="1200" dirty="0"/>
            <a:t>مديناً أو الصفر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د  -</a:t>
          </a:r>
          <a:r>
            <a:rPr lang="ar-EG" sz="3200" kern="1200" dirty="0"/>
            <a:t> </a:t>
          </a:r>
          <a:r>
            <a:rPr lang="ar-SA" sz="3200" kern="1200" dirty="0"/>
            <a:t>صفر دائماً</a:t>
          </a: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839199" cy="4476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b="1" kern="1200" dirty="0"/>
            <a:t>حدد الإجابة الصحيحة لكل من العبارات التالية:</a:t>
          </a:r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3</a:t>
          </a:r>
          <a:r>
            <a:rPr lang="ar-SA" sz="3200" kern="1200" dirty="0"/>
            <a:t>- دفتر الأستاذ: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أ  -</a:t>
          </a:r>
          <a:r>
            <a:rPr lang="ar-EG" sz="3200" kern="1200" dirty="0"/>
            <a:t> </a:t>
          </a:r>
          <a:r>
            <a:rPr lang="ar-SA" sz="3200" kern="1200" dirty="0"/>
            <a:t>يعتبر دفتر القيد الأولي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ب -</a:t>
          </a:r>
          <a:r>
            <a:rPr lang="ar-EG" sz="3200" kern="1200" dirty="0"/>
            <a:t> </a:t>
          </a:r>
          <a:r>
            <a:rPr lang="ar-SA" sz="3200" kern="1200" dirty="0"/>
            <a:t>تسجل فيه العمليات حسب التسلسل التاريخي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ج -</a:t>
          </a:r>
          <a:r>
            <a:rPr lang="ar-EG" sz="3200" kern="1200" dirty="0"/>
            <a:t> </a:t>
          </a:r>
          <a:r>
            <a:rPr lang="ar-SA" sz="3200" kern="1200" dirty="0"/>
            <a:t>سجل يخصص فيه صفحة لكل حساب من حسابات المنشأة 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د -</a:t>
          </a:r>
          <a:r>
            <a:rPr lang="ar-EG" sz="3200" kern="1200" dirty="0"/>
            <a:t> </a:t>
          </a:r>
          <a:r>
            <a:rPr lang="ar-SA" sz="3200" kern="1200" dirty="0"/>
            <a:t>يحتوي على الحسابات الحقيقية فقط </a:t>
          </a:r>
          <a:endParaRPr lang="en-US" sz="3200" kern="1200" dirty="0"/>
        </a:p>
      </dsp:txBody>
      <dsp:txXfrm>
        <a:off x="131120" y="131120"/>
        <a:ext cx="8576959" cy="42145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b="1" kern="1200" dirty="0"/>
            <a:t>حدد الإجابة الصحيحة لكل من العبارات التالية:</a:t>
          </a:r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4</a:t>
          </a:r>
          <a:r>
            <a:rPr lang="ar-SA" sz="3200" kern="1200" dirty="0"/>
            <a:t>- الحسابات ذات الأرصدة المدينة بطبيعتها: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أ  -</a:t>
          </a:r>
          <a:r>
            <a:rPr lang="ar-EG" sz="3200" kern="1200" dirty="0"/>
            <a:t> </a:t>
          </a:r>
          <a:r>
            <a:rPr lang="ar-SA" sz="3200" kern="1200" dirty="0"/>
            <a:t>الأصول والخصوم وحقوق الملكية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ب -</a:t>
          </a:r>
          <a:r>
            <a:rPr lang="ar-EG" sz="3200" kern="1200" dirty="0"/>
            <a:t> </a:t>
          </a:r>
          <a:r>
            <a:rPr lang="ar-SA" sz="3200" kern="1200" dirty="0"/>
            <a:t>الأصول والخصوم والمصروفات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ج -</a:t>
          </a:r>
          <a:r>
            <a:rPr lang="ar-EG" sz="3200" kern="1200" dirty="0"/>
            <a:t> </a:t>
          </a:r>
          <a:r>
            <a:rPr lang="ar-SA" sz="3200" kern="1200" dirty="0"/>
            <a:t>الأصول والمصروفات والمسحوبات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د -</a:t>
          </a:r>
          <a:r>
            <a:rPr lang="ar-EG" sz="3200" kern="1200" dirty="0"/>
            <a:t> </a:t>
          </a:r>
          <a:r>
            <a:rPr lang="ar-SA" sz="3200" kern="1200" dirty="0"/>
            <a:t>المصروفات والإيرادات</a:t>
          </a: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b="1" kern="1200" dirty="0"/>
            <a:t>حدد الإجابة الصحيحة لكل من العبارات التالية:</a:t>
          </a:r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5</a:t>
          </a:r>
          <a:r>
            <a:rPr lang="ar-SA" sz="3200" kern="1200" dirty="0"/>
            <a:t>- ميزان المراجعة: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أ  -</a:t>
          </a:r>
          <a:r>
            <a:rPr lang="ar-EG" sz="3200" kern="1200" dirty="0"/>
            <a:t> </a:t>
          </a:r>
          <a:r>
            <a:rPr lang="ar-SA" sz="3200" kern="1200" dirty="0"/>
            <a:t>قائمة بأرصدة حسابات المنشأة في تاريخ محدد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</a:t>
          </a:r>
          <a:r>
            <a:rPr lang="ar-SA" sz="3200" kern="1200" dirty="0"/>
            <a:t>ب -</a:t>
          </a:r>
          <a:r>
            <a:rPr lang="ar-EG" sz="3200" kern="1200" dirty="0"/>
            <a:t> </a:t>
          </a:r>
          <a:r>
            <a:rPr lang="ar-SA" sz="3200" kern="1200" dirty="0"/>
            <a:t>يقدم تأكيداً قاطعاً بعدم وجود أخطاء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</a:t>
          </a:r>
          <a:r>
            <a:rPr lang="ar-SA" sz="3200" kern="1200" dirty="0"/>
            <a:t>ج -</a:t>
          </a:r>
          <a:r>
            <a:rPr lang="ar-EG" sz="3200" kern="1200" dirty="0"/>
            <a:t> </a:t>
          </a:r>
          <a:r>
            <a:rPr lang="ar-SA" sz="3200" kern="1200" dirty="0"/>
            <a:t>سجل يخصص فيه صفحة لكل حساب من حسابات المنشأة</a:t>
          </a:r>
          <a:endParaRPr lang="en-US" sz="32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200" kern="1200" dirty="0"/>
            <a:t>   </a:t>
          </a:r>
          <a:r>
            <a:rPr lang="ar-SA" sz="3200" kern="1200" dirty="0"/>
            <a:t>د -</a:t>
          </a:r>
          <a:r>
            <a:rPr lang="ar-EG" sz="3200" kern="1200" dirty="0"/>
            <a:t> </a:t>
          </a:r>
          <a:r>
            <a:rPr lang="ar-SA" sz="3200" kern="1200" dirty="0"/>
            <a:t>يتضمن أرصدة حسابات الأصول والخصوم وحقوق الملكية فقط</a:t>
          </a: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80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000" kern="1200" dirty="0"/>
            <a:t> - </a:t>
          </a:r>
          <a:r>
            <a:rPr lang="ar-SA" sz="3000" kern="1200" dirty="0"/>
            <a:t>مصطلح العمليات المالية يشير إلى أي أحداث أو معاملات اقتصادية تقوم بها المنشأة ويمكن التعبير عنها مالياً. </a:t>
          </a:r>
          <a:endParaRPr lang="en-US" sz="3000" kern="1200" dirty="0"/>
        </a:p>
        <a:p>
          <a:pPr marL="0" lvl="0" indent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000" kern="1200" dirty="0"/>
            <a:t> - </a:t>
          </a:r>
          <a:r>
            <a:rPr lang="ar-SA" sz="3000" kern="1200" dirty="0"/>
            <a:t>يتم تحليل العمليات طبقاً لنظام القيد المزدوج</a:t>
          </a:r>
          <a:r>
            <a:rPr lang="ar-SA" sz="3000" b="1" kern="1200" dirty="0"/>
            <a:t>  </a:t>
          </a:r>
          <a:r>
            <a:rPr lang="ar-SA" sz="3000" kern="1200" dirty="0"/>
            <a:t>والذي وضع أسسه العالم الإيطالي المعروف لوقا باتشيليو عام 1494م. </a:t>
          </a:r>
          <a:endParaRPr lang="en-US" sz="3000" kern="1200" dirty="0"/>
        </a:p>
        <a:p>
          <a:pPr marL="0" lvl="0" indent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 </a:t>
          </a:r>
          <a:r>
            <a:rPr lang="en-US" sz="3000" b="1" kern="1200" dirty="0"/>
            <a:t>- </a:t>
          </a:r>
          <a:r>
            <a:rPr lang="ar-SA" sz="3000" kern="1200" dirty="0"/>
            <a:t>يعتمد هذا النظام على فكرة أن لكل عملية مالية طرفان أحدهما مدين والآخر دائن، ودائماً يكون الطرفان متساويان في القيمة. </a:t>
          </a:r>
          <a:endParaRPr lang="en-US" sz="3000" kern="1200" dirty="0"/>
        </a:p>
        <a:p>
          <a:pPr marL="0" lvl="0" indent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 </a:t>
          </a:r>
          <a:r>
            <a:rPr lang="ar-SA" sz="3000" kern="1200" dirty="0"/>
            <a:t>يمكن تلخيص قواعد المديونية والدائنية لحسابات الأصول والخصوم وحقوق الملكية والإيرادات والمصروفات في الجدول التالي: </a:t>
          </a:r>
          <a:endParaRPr lang="en-US" sz="3000" kern="1200" dirty="0"/>
        </a:p>
      </dsp:txBody>
      <dsp:txXfrm>
        <a:off x="140605" y="140605"/>
        <a:ext cx="8100790" cy="4519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80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40605" y="140605"/>
        <a:ext cx="8100790" cy="4519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b="1" kern="1200" dirty="0"/>
            <a:t>مثال (1): </a:t>
          </a:r>
          <a:r>
            <a:rPr lang="ar-SA" sz="2800" kern="1200" dirty="0"/>
            <a:t>في </a:t>
          </a:r>
          <a:r>
            <a:rPr lang="ar-EG" sz="2800" kern="1200" dirty="0"/>
            <a:t>2016/2/1 </a:t>
          </a:r>
          <a:r>
            <a:rPr lang="ar-SA" sz="2800" kern="1200" dirty="0"/>
            <a:t>بدأت منشأة اللجين </a:t>
          </a:r>
          <a:r>
            <a:rPr lang="ar-SA" sz="2800" kern="1200" dirty="0">
              <a:highlight>
                <a:srgbClr val="FFFF00"/>
              </a:highlight>
            </a:rPr>
            <a:t>أعمالها برأسمال </a:t>
          </a:r>
          <a:r>
            <a:rPr lang="ar-SA" sz="2800" kern="1200" dirty="0"/>
            <a:t>قدره 200</a:t>
          </a:r>
          <a:r>
            <a:rPr lang="ar-EG" sz="2800" kern="1200" dirty="0"/>
            <a:t>,</a:t>
          </a:r>
          <a:r>
            <a:rPr lang="ar-SA" sz="2800" kern="1200" dirty="0"/>
            <a:t>000 جنيه تم إيداع نصفه في </a:t>
          </a:r>
          <a:r>
            <a:rPr lang="ar-SA" sz="2800" kern="1200" dirty="0">
              <a:highlight>
                <a:srgbClr val="FFFF00"/>
              </a:highlight>
            </a:rPr>
            <a:t>خزينة المنشأة </a:t>
          </a:r>
          <a:r>
            <a:rPr lang="ar-SA" sz="2800" kern="1200" dirty="0"/>
            <a:t>وأودع النصف الآخر في حساب باسم المنشأة لدى</a:t>
          </a:r>
          <a:r>
            <a:rPr lang="ar-SA" sz="2800" kern="1200" dirty="0">
              <a:highlight>
                <a:srgbClr val="FFFF00"/>
              </a:highlight>
            </a:rPr>
            <a:t> بنك </a:t>
          </a:r>
          <a:r>
            <a:rPr lang="ar-SA" sz="2800" kern="1200" dirty="0"/>
            <a:t>مصر.</a:t>
          </a:r>
          <a:endParaRPr lang="ar-EG" sz="2800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المطلوب: تحليل العمليات إلى أطرافها المدينة والدائنة </a:t>
          </a:r>
          <a:endParaRPr lang="ar-EG" sz="2800" b="1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في </a:t>
          </a:r>
          <a:r>
            <a:rPr lang="ar-EG" sz="2800" kern="1200" dirty="0"/>
            <a:t>2/3 </a:t>
          </a:r>
          <a:r>
            <a:rPr lang="ar-SA" sz="2800" kern="1200" dirty="0"/>
            <a:t>تم </a:t>
          </a:r>
          <a:r>
            <a:rPr lang="ar-SA" sz="2800" kern="1200" dirty="0">
              <a:highlight>
                <a:srgbClr val="FFFF00"/>
              </a:highlight>
            </a:rPr>
            <a:t>شراء أثاث </a:t>
          </a:r>
          <a:r>
            <a:rPr lang="ar-SA" sz="2800" kern="1200" dirty="0"/>
            <a:t>بمبلغ 15</a:t>
          </a:r>
          <a:r>
            <a:rPr lang="ar-EG" sz="2800" kern="1200" dirty="0"/>
            <a:t>,</a:t>
          </a:r>
          <a:r>
            <a:rPr lang="ar-SA" sz="2800" kern="1200" dirty="0"/>
            <a:t>000 جنيه </a:t>
          </a:r>
          <a:r>
            <a:rPr lang="ar-SA" sz="2800" kern="1200" dirty="0">
              <a:highlight>
                <a:srgbClr val="FFFF00"/>
              </a:highlight>
            </a:rPr>
            <a:t>نقداً</a:t>
          </a:r>
          <a:endParaRPr lang="en-US" sz="2800" kern="1200" dirty="0">
            <a:highlight>
              <a:srgbClr val="FFFF00"/>
            </a:highlight>
          </a:endParaRPr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في </a:t>
          </a:r>
          <a:r>
            <a:rPr lang="ar-EG" sz="2800" kern="1200" dirty="0"/>
            <a:t>2/5 </a:t>
          </a:r>
          <a:r>
            <a:rPr lang="ar-SA" sz="2800" kern="1200" dirty="0"/>
            <a:t>تم شراء سيارة بمبلغ 40</a:t>
          </a:r>
          <a:r>
            <a:rPr lang="ar-EG" sz="2800" kern="1200" dirty="0"/>
            <a:t>,</a:t>
          </a:r>
          <a:r>
            <a:rPr lang="ar-SA" sz="2800" kern="1200" dirty="0"/>
            <a:t>000 جنيه </a:t>
          </a:r>
          <a:r>
            <a:rPr lang="ar-SA" sz="2800" kern="1200" dirty="0">
              <a:highlight>
                <a:srgbClr val="FFFF00"/>
              </a:highlight>
            </a:rPr>
            <a:t>بشيك</a:t>
          </a:r>
          <a:endParaRPr lang="ar-EG" sz="2800" kern="1200" dirty="0">
            <a:highlight>
              <a:srgbClr val="FFFF00"/>
            </a:highlight>
          </a:endParaRPr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المطلوب: تحليل العمليات إلى أطرافها المدينة والدائنة </a:t>
          </a:r>
          <a:endParaRPr lang="ar-EG" sz="2400" b="1" kern="1200" dirty="0"/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400" b="1" kern="1200" dirty="0"/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2/8 </a:t>
          </a:r>
          <a:r>
            <a:rPr lang="ar-SA" sz="2400" kern="1200" dirty="0"/>
            <a:t>تم </a:t>
          </a:r>
          <a:r>
            <a:rPr lang="ar-SA" sz="2400" kern="1200" dirty="0">
              <a:highlight>
                <a:srgbClr val="FFFF00"/>
              </a:highlight>
            </a:rPr>
            <a:t>شراء </a:t>
          </a:r>
          <a:r>
            <a:rPr lang="ar-SA" sz="2400" kern="1200" dirty="0"/>
            <a:t>بضاعة بمبلغ 30</a:t>
          </a:r>
          <a:r>
            <a:rPr lang="ar-EG" sz="2400" kern="1200" dirty="0"/>
            <a:t>,</a:t>
          </a:r>
          <a:r>
            <a:rPr lang="ar-SA" sz="2400" kern="1200" dirty="0"/>
            <a:t>000 جنيه </a:t>
          </a:r>
          <a:r>
            <a:rPr lang="ar-SA" sz="2400" kern="1200" dirty="0">
              <a:highlight>
                <a:srgbClr val="FFFF00"/>
              </a:highlight>
            </a:rPr>
            <a:t>على الحساب </a:t>
          </a:r>
          <a:r>
            <a:rPr lang="ar-SA" sz="2400" kern="1200" dirty="0"/>
            <a:t>من محلات السلام</a:t>
          </a:r>
          <a:endParaRPr lang="en-US" sz="2400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2/12 </a:t>
          </a:r>
          <a:r>
            <a:rPr lang="ar-SA" sz="2400" kern="1200" dirty="0"/>
            <a:t>تم شراء </a:t>
          </a:r>
          <a:r>
            <a:rPr lang="ar-SA" sz="2400" kern="1200" dirty="0">
              <a:highlight>
                <a:srgbClr val="FFFF00"/>
              </a:highlight>
            </a:rPr>
            <a:t>بضاعة ب</a:t>
          </a:r>
          <a:r>
            <a:rPr lang="ar-SA" sz="2400" kern="1200" dirty="0"/>
            <a:t>مبلغ 40</a:t>
          </a:r>
          <a:r>
            <a:rPr lang="ar-EG" sz="2400" kern="1200" dirty="0"/>
            <a:t>,</a:t>
          </a:r>
          <a:r>
            <a:rPr lang="ar-SA" sz="2400" kern="1200" dirty="0"/>
            <a:t>000 جنيه من محلات النور سدد </a:t>
          </a:r>
          <a:r>
            <a:rPr lang="ar-SA" sz="2400" kern="1200" dirty="0">
              <a:highlight>
                <a:srgbClr val="FFFF00"/>
              </a:highlight>
            </a:rPr>
            <a:t>نصفها نقداً </a:t>
          </a:r>
          <a:r>
            <a:rPr lang="ar-SA" sz="2400" kern="1200" dirty="0"/>
            <a:t>والباقي </a:t>
          </a:r>
          <a:r>
            <a:rPr lang="ar-SA" sz="2400" kern="1200" dirty="0">
              <a:highlight>
                <a:srgbClr val="FFFF00"/>
              </a:highlight>
            </a:rPr>
            <a:t>على الحساب</a:t>
          </a:r>
          <a:r>
            <a:rPr lang="ar-SA" sz="2400" kern="1200" dirty="0"/>
            <a:t>.</a:t>
          </a:r>
          <a:endParaRPr lang="ar-EG" sz="2400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المطلوب: تحليل العمليات إلى أطرافها المدينة والدائنة </a:t>
          </a:r>
          <a:endParaRPr lang="ar-EG" sz="20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2/15 </a:t>
          </a:r>
          <a:r>
            <a:rPr lang="ar-SA" sz="2400" kern="1200" dirty="0"/>
            <a:t>تم بيع </a:t>
          </a:r>
          <a:r>
            <a:rPr lang="ar-SA" sz="2400" kern="1200" dirty="0">
              <a:highlight>
                <a:srgbClr val="FFFF00"/>
              </a:highlight>
            </a:rPr>
            <a:t>بضاعة</a:t>
          </a:r>
          <a:r>
            <a:rPr lang="ar-SA" sz="2400" kern="1200" dirty="0"/>
            <a:t> بمبلغ 10</a:t>
          </a:r>
          <a:r>
            <a:rPr lang="ar-EG" sz="2400" kern="1200" dirty="0"/>
            <a:t>,</a:t>
          </a:r>
          <a:r>
            <a:rPr lang="ar-SA" sz="2400" kern="1200" dirty="0"/>
            <a:t>000 جنيه </a:t>
          </a:r>
          <a:r>
            <a:rPr lang="ar-SA" sz="2400" kern="1200" dirty="0">
              <a:highlight>
                <a:srgbClr val="FFFF00"/>
              </a:highlight>
            </a:rPr>
            <a:t>نقداً</a:t>
          </a:r>
          <a:endParaRPr lang="en-US" sz="2400" kern="1200" dirty="0">
            <a:highlight>
              <a:srgbClr val="FFFF00"/>
            </a:highlight>
          </a:endParaRPr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2/20 </a:t>
          </a:r>
          <a:r>
            <a:rPr lang="ar-SA" sz="2400" kern="1200" dirty="0"/>
            <a:t>قام صاحب المنشأة بسحب مبلغ 5</a:t>
          </a:r>
          <a:r>
            <a:rPr lang="ar-EG" sz="2400" kern="1200" dirty="0"/>
            <a:t>,</a:t>
          </a:r>
          <a:r>
            <a:rPr lang="ar-SA" sz="2400" kern="1200" dirty="0"/>
            <a:t>000 من</a:t>
          </a:r>
          <a:r>
            <a:rPr lang="ar-SA" sz="2400" kern="1200" dirty="0">
              <a:highlight>
                <a:srgbClr val="FFFF00"/>
              </a:highlight>
            </a:rPr>
            <a:t> الخزينة </a:t>
          </a:r>
          <a:r>
            <a:rPr lang="ar-SA" sz="2400" kern="1200" dirty="0"/>
            <a:t>لأغراضه الخاصة</a:t>
          </a:r>
          <a:endParaRPr lang="ar-EG" sz="2400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المطلوب: تحليل العمليات إلى أطرافها المدينة والدائنة </a:t>
          </a: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0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2/25 </a:t>
          </a:r>
          <a:r>
            <a:rPr lang="ar-SA" sz="2400" kern="1200" dirty="0"/>
            <a:t>تم سداد مبلغ 12</a:t>
          </a:r>
          <a:r>
            <a:rPr lang="ar-EG" sz="2400" kern="1200" dirty="0"/>
            <a:t>,</a:t>
          </a:r>
          <a:r>
            <a:rPr lang="ar-SA" sz="2400" kern="1200" dirty="0"/>
            <a:t>000 جنيه نقداً مرتبات الموظفين</a:t>
          </a:r>
          <a:endParaRPr lang="en-US" sz="2400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2/26 </a:t>
          </a:r>
          <a:r>
            <a:rPr lang="ar-SA" sz="2400" kern="1200" dirty="0"/>
            <a:t>تم بيع بضاعة بمبلغ 20</a:t>
          </a:r>
          <a:r>
            <a:rPr lang="ar-EG" sz="2400" kern="1200" dirty="0"/>
            <a:t>,</a:t>
          </a:r>
          <a:r>
            <a:rPr lang="ar-SA" sz="2400" kern="1200" dirty="0"/>
            <a:t>000 جنيه على الحساب</a:t>
          </a:r>
          <a:endParaRPr lang="ar-EG" sz="2400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المطلوب: تحليل العمليات إلى أطرافها المدينة والدائنة </a:t>
          </a: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0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C56D5-0CA5-47EB-B786-0AB370387915}">
      <dsp:nvSpPr>
        <dsp:cNvPr id="0" name=""/>
        <dsp:cNvSpPr/>
      </dsp:nvSpPr>
      <dsp:spPr>
        <a:xfrm>
          <a:off x="0" y="0"/>
          <a:ext cx="8382000" cy="447675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في </a:t>
          </a:r>
          <a:r>
            <a:rPr lang="ar-EG" sz="2400" kern="1200" dirty="0"/>
            <a:t>2/27 </a:t>
          </a:r>
          <a:r>
            <a:rPr lang="ar-SA" sz="2400" kern="1200" dirty="0"/>
            <a:t>تم سداد نصف </a:t>
          </a:r>
          <a:r>
            <a:rPr lang="ar-SA" sz="2400" kern="1200" dirty="0">
              <a:highlight>
                <a:srgbClr val="FFFF00"/>
              </a:highlight>
            </a:rPr>
            <a:t>المستحق</a:t>
          </a:r>
          <a:r>
            <a:rPr lang="ar-SA" sz="2400" kern="1200" dirty="0"/>
            <a:t> لمحلات السلام </a:t>
          </a:r>
          <a:r>
            <a:rPr lang="ar-SA" sz="2400" kern="1200" dirty="0">
              <a:highlight>
                <a:srgbClr val="FFFF00"/>
              </a:highlight>
            </a:rPr>
            <a:t>بشيك</a:t>
          </a:r>
          <a:r>
            <a:rPr lang="ar-SA" sz="2400" kern="1200" dirty="0"/>
            <a:t> </a:t>
          </a:r>
          <a:endParaRPr lang="ar-EG" sz="2400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/>
            <a:t>المطلوب: تحليل العمليات إلى أطرافها المدينة والدائنة </a:t>
          </a: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0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4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28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131120" y="131120"/>
        <a:ext cx="8119760" cy="4214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4:51.6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21035 8062 0,'74'0'110,"-49"0"-110,0 0 15,0-25-15,49 25 16,-24-25-16,24 0 16,0 0-16,1 25 15,-1-25 1,-24 1-16,24-1 16,-24 25-16,-25-25 15,-1 25 1,26-25-16,-25 25 15,0 0-15,24 0 16,-24-25 0,0 25-16,25 0 15,-26 0 1,1 0 0,0 0 15,0 0-31,0 0 15,24 0 1,-24 0 0,-25-24-1,25 24-15,0 0 32,-1 0-32,1 0 15,25-25 1,-25 25-1,-1-25-15,26 25 16,-25 0-16,0 0 16,-1 0-1,1 0 1,0 0-16,0 0 31,0 25-15,-1 0-1,1-25 1,-25 24-16,25-24 16,-25 25-16,25 0 15,0 25 1,-25-26-16,24 1 16,1 25-16,-25-25 31,25-25-31,-25 25 15,0-1-15,0 1 32,-25 25-32,25-25 15,-49 24-15,24 1 16,-25-1 0,25 1-16,-24 24 15,-26-24-15,1 24 16,-25-24-1,-50 0-15,25-1 16,-25-24 0,25-25-16,-25 0 15,0-25-15,25-24 16,0-26-16,0 1 16,50 49-1,24-25-15,1 50 16,49-24-16,-25 24 15,0-25 17,25 0-32,-25 0 31,25-24-31,0-1 16,0 0-16,0-24 15,50-50 1,49 25-16,50-75 15,99 25-15,-25 25 16,0 75 0,-173 49-1,-25 0-15,0 0 16,0 0 0,-1 0-1,26 0 16,0 24-31,-1-24 16,1 25 0,-1 0-1,-24 0-15,0 0 16,0-25 0,-25 24-16,25-24 15,-25 25-15,0 0 16,0 0-1,0 24-15,-50 75 16,-74 25-16,25-25 16,24-49-1,1-50-15,49-1 16,0 1-16,0-25 16,25 25-16,-24-25 15,-1 0 1,0 0-1,50-25 48,173-49-47,150-50-16,-125 74 15,-124 25 1,-49 25-16,-100 0 78,-74 50-78,-149 0 16,-24-1-1,98-24-15,100 0 16,74-25-16,0 0 31,0 0-15,50 0 31,50 0-32,49 0-15,25 0 16,-75 0-16,-49 0 15,0 0 1,-1 0 0,1 0-1,-50 0 32,-49 49-47,-149 26 16,-75-1-1,100 1-15,98-75 16,51 0-16,24 0 31,248 0 32,571-50-63,-149 0 15,-174 26-15,-223-1 16,-173 25 0,-75-25-16,0 0 31,-75 25-15,-24 0-16,-75-25 15,26 1-15,-1-1 16,74 25-1,50 0 1,1 0-16,-1 0 16,0 0-1,50 0 48,-25-25-63,25 25 31,-75 0 32,-74 25-63,-124 24 15,25 1-15,74-25 16,99 0-1,26-25-15,-1 0 16,0 0 15,50-25 16,0 25-31,-1-25-16,1 25 31,-25-25-31,25 25 16,-25-25 15,0 1 0,-25 24-15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4:53.3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15007 8161 0,'25'0'32,"0"25"-1,0-25-31,24 0 15,50 0-15,174 0 16,25 0 0,-25 0-16,-75 0 15,-24 24-15,-75 1 16,-25 0 0,1-25-16,-1 25 15,-24 0-15,0-1 16,-1-24-1,1 25-15,-1-25 16,-49 25 0,25-25-16,0 0 31,0 0-31,0 0 31,-1 0 16,-48 0 94,-1 0-110,0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4:59.5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5011 7987 0,'0'25'125,"25"0"-94,0-25-15,-1 25 0,26-25-16,-25 24 15,0 1-15,24 0 16,-24-25-1,0 25-15,24-25 16,-24 0 0,-25 25-1,25-25-15,0 24 16,0-24 0,-1 25-1,1-25 1,0 0-1,-25 25 1,25-25-16,0 0 16,-1 0 15,1 0-31,0 0 16,25 0-1,-26 0-15,1 0 16,25 0-16,-25 0 15,-1 0 1,1 0-16,25 0 16,-25 0-16,24 0 15,1-25 1,-1 25-16,-24 0 16,0 0-16,25-25 15,-25 25 1,-1 0-16,1 0 31,0 0-15,0 0-1,0-24 1,-1 24 0,-24-25-1,25 25-15,0-25 31,-25 0 1,0 0-17,0 1-15,0-1 32,-25 25-32,0-50 15,1 25 1,-51 0-16,-24-49 15,-50 0-15,0 24 16,25 25 0,25 25-16,25 0 15,-1 0-15,26 0 16,24 25 0,0-25-16,-25 25 15,26 0-15,-26-25 16,25 24-1,0 1-15,1 0 16,24 0 0,-25 0-1,0 24-15,25-24 16,-25 0 0,0 0-16,25 0 15,0-1 1,0 1-1,0 0 1,0 0 0,100 0-1,296 74-15,299-25 16,-373-74 0,-173 0-16,-124 0 15,0-25 1,-25 1 15,0-1 0,-50 0-15,-24-25 0,-75 1-1,25 24-15,0-25 16,50 26-16,24-1 15,25 25 1,-25 0-16,26 0 16,-1 0-16,-25 25 15,25-25 1,-24 49-16,24-24 16,-25 25-16,-24 24 15,24-24 1,1-1-16,-1 1 15,25-25 1,1-1-16,-1-24 16,0 25-16,25 0 15,-25-25 1,25 25 0,25-25 62,-50 0-31,-49-25-32,-25 25-15,-75-25 16,25 0-1,25 1-15,50-1 16,49 25-16,0-25 16,0 25-1,174-50 63,124-24-62,-50-25-16,-74 49 16,-75 1-1,-24 24 1,-25 25 0,0-25-16,-25 0 109,-124 25-109,99 0 0,0 0 16,25 25-1,-25-25 1,0 0-16,25 25 15,0-50 95,-24 25-95,-1-25-15,-50 0 16,-24 25-16,25 0 16,-1 0-1,26 0-15,24 0 16,0 0-16,0 25 31,25 0-15,25-25 15,99 0-31,174-50 16,49 25-16,-124 1 15,-124-1 1,-49 25-16,-25 0 31,-25-25-15,-25 0 31,0 25-47,0-25 15,-49 25 1,24 0-16,1 0 16,24 25-16,-25-25 15,26 0 1,24 25-1,-25-25 1,25 25 0,0 0-1,49-1 1,1 1 0,0-25-16,-1 25 15,-24 0 1,0-25-16,0 25 15,-25 0 17,-25-25-17,-50 0-15,-73 24 16,24-24 0,49 25-16,26-25 15,24 0 1,0 25-16,0-25 15,25 25 17,25 0-1,25-25-15,24 24-16,-49 1 15,0-25-15,-1 0 16,-24 25 15,0 0-15,-49-25-1,24 25-15,-25-1 16,26-24-16,-1 0 31,0 25-31,25 0 47,25-25-31,24 25-1,26-25-15,-1 25 16,-49-25-16,0 24 16,0-24-1,-1 25 1,1-25 15,0 0-15,-25 25-16,25-25 15,-25 25 1,25-25 0,-1 0-1,1 25 1,0-25-1,0 24 1,0-24 0,-1 25 15,1-25-15,-50 0 30,1 0-14,-1 0-17,25 25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5:53.9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13941 6375 0,'24'0'47,"1"0"-31,0 0-1,0 0 1,0 0 15,-1 0-31,1 0 16,25 0-16,-25 0 15,-1 0 1,26 0-16,-25 0 16,0 0-16,-1 0 15,26 0 1,-25 0-16,24 0 16,1 0-16,0 0 15,-1 0 1,26 0-16,-26 0 15,1 0-15,0 0 16,-1 0 0,1 0-16,24 0 15,-24 0-15,-1-25 16,1 25 0,0-25-16,-1 25 15,26 0 1,-1 0-16,0-25 15,1 25-15,-26-24 16,1 24-16,0 0 16,-1-25-1,1 25-15,24 0 16,1 0-16,-26-25 16,1 0-1,0 25-15,-26 0 16,26 0-1,-25-25-15,0 25 16,24-24-16,-24 24 16,49-25-1,-49 25 1,0 0-16,25-25 16,-26 25-1,1-25-15,25 25 16,-25 0-16,-1 0 15,1 0 1,0 0 0,0 0-1,0 0 1,0 0 0,-1 0-1,1 0 1,0 0-1,0 0 1,0 0 0,-1 0-1,1 0 1,0 0 0,0 0-1,0 0 16,-1 0-31,1 0 16,0 0 15,0 0-15,0 0-16,-25 25 16,24 0-1,1 0 1,0-1-1,0-24 1,0 0 0,-25 25-16,24-25 15,1 0 1,0 0 0,0 0-1,0 0 16,-25 25 1,24-25-17,-24 25 17,-24-25-17,-51 25 1,-98-1-1,-51 1-15,-98-25 16,-25 0-16,99 0 16,49 0-1,25 0-15,26 25 16,48-25-16,26 0 16,0 25-1,24-25-15,25 0 16,-24 0-16,49 25 15,-25-25 1,25 24 0,-25-24-16,25 25 47,25-25-47,49 0 15,75 25 1,149-25-16,173-25 15,-99-49-15,-99 24 16,-75 1 0,-98 24-1,-1 25-15,-50-25 16,-24 25 0,-74 0 77,-51 0-77,-123 0-16,-75 50 16,-49 49-1,74-25-15,100-24 16,73-25-16,26-25 15,24 24 1,1 1-16,24-25 16,25 25 15,25-25 16,124 0-32,198 0-15,25-50 16,-124-24 0,-99 24-16,-75 50 15,-24-24-15,0-1 16,-26 25 0,-24-25 15,-24 25 0,-51-25-31,-123 0 16,-100 25-1,-24 0-15,24 25 16,99 0 0,-24 0-16,99 0 15,-25-1-15,50 1 16,25 0-1,24-25-15,25 25 16,75-25 47,0 0-48,74 0 1,99-50-16,50-24 15,-50-1-15,-124 51 16,-49-1 0,-25 25-1,-50 0 32,-25 0-31,-74 0-1,-50 0-15,-49 25 16,25-1-16,24 1 16,25 0-1,75 0-15,0 0 16,24-25 0,25 24-16,-25-24 15,26 0 1,24 25-1,-25-25-15,0 25 16,0-25 0,0 25-1,1-25 1,-1 0 0,0 25-1,0-25-15,0 24 16,-24-24-16,24 0 15,0 0 1,-24 25-16,24 0 16,-25-25-16,25 25 15,1 0 1,-26-25-16,25 24 16,0 1-16,-24-25 15,24 0 1,0 25-16,0 0 15,1-25 17,-1 25-17,0-25 1,0 0 0,0 0 30,25-25 48,0 0-78,0 0 15,25 0-15,0 1-1,0-1 1,24 0-16,1 0 16,0-24-1,-1 24-15,26-25 16,-26 25-1,50-49 1,-24 74 0,74-74-16,-50 24 15,0 50-15,-49-25 16,-1 0 0,-24 1-16,25 24 15,-25-25-15,-1 0 16,1 25-1,0 0-15,0-25 16,0 25 0,24-25-16,-24 1 15,0-1-15,24 25 16,26-25 0,24-25-16,50 1 15,49-26 1,50 1-16,-74 24 15,-50 25-15,-50 1 16,-24 24-16,-25 0 31,0 0-15,-1 0 0,-48 0 46,-51 24-62,-98 1 16,-1 0-16,75-25 15,24 0 1,50 25-16,1 0 16,-1-25-1,50 24 32,24 1-31,26-25-16,24 25 15,50 0-15,-25 0 16,25-25 0,-50 25-16,-25-25 15,-24 0-15,-1 0 16,-24 0-1,-25 24-15,25-24 16,0 0-16,-25 25 47,-25-25-16,-25 25-15,26 0-16,-1-25 15,0 0 1,0 25 0,0-25-1,25 24 1,-24-24 78,-1 0-79,-74 0 1,-125 0 0,1 25-16,49 0 15,75 0-15,50-25 16,-1 25-1,50-1-15,-25-24 16,0 0 0,25 25-1,25-25 32,0 0-47,25 0 16,123-25-16,125-24 15,-50-26 1,-99 75-16,-100-24 16,-24 24-16,0-25 15,0 25 17,-50 0-1,-25 0-16,-74 0-15,-74 25 16,-50-1 0,74 1-16,75 0 15,25 0-15,24-25 16,25 0 0,25 25-1,0-1 16,25-24-15,74 25-16,125 0 16,-1-25-1,25 0-15,-75-25 16,-49 0-16,25 1 16,-49-1-1,-26 0-15,0 25 16,-49-25-1,0 25-15,-25-25 16,25 25-16,0 0 31,-1-24 1,1 24-1,0-25-16,0 25 1,0-25 0,-1 25-1,-24-25-15,25 25 16,0-25 15,0 1 0,0 24 16,-25-25-31,24 25-16,-24-25 16,25 25-16,0 0 31,-25-25-31,25 25 15,0 0-15,-1 0 32,1 0-17,0 0 1,0 0 0,0 0 15,-1 0 0,-24 25 0,0 0-15,0 0 0,0-1-1,-24 1 1,-1 0-16,0 25 15,0-26 1,-49 51 0,24-50-1,25-1-15,1-24 16,-26 25-16,25 0 16,0-25-16,25 25 15,-24-25 1,-1 0-1,0 25-15,0-25 32,50 0 30,0 0-46,0 0-1,-1 0 1,1 0 0,0 0-1,0 0 17,0 0 14,-1 0 1,1 0-31,0 0 15,0-25-15,0 25-1,-1 0-15,-24-25 16,25 25 0,-25-25-16,25 25 15,0 0 1,0 0 0,-1 0-1,1 0 32,-25 25 47,-25-25-94,-24 25 15,24-25 1,-25 25 0,-24-1-16,0 1 15,-50 0-15,24-25 16,1 25 0,0 0-16,49-1 15,1 1 1,-26-25-1,75 25 1,-25-25-16,1 0 16,-1 0 93,25 25 0,0 0-93,-25-25 47,-74 0-63,-124 24 15,-75 1 1,0 0-16,25 25 15,-24-1 1,173-24 0,-50 0-1,50-25 1,75 0 0,-26 0-16,25 0 15,1 0-15,24-25 16,0 25-1,0 0-15,1 0 16,-1 0 0,0 0-1,0 0 1,0 0 0,1 0-1,-1 0 1,0 0-1,0 0 1,0 0 0,1 0-1,-1 0 17,0 0-17,25 25 16,0 0 1,0-50 124,-25 25-140,25-25-1,-25 25 1,25-25-1,-24 0 1,-1 25 15,25-24-15,-25 24-16,25-25 16,-25 25-1,25-25-15,-25 0 16,1 25-16,24-25 15,-25 25 1,25-24-16,-25 24 16,25-25-1,-25 25 17,25-25-32,0 0 15,0 0 32,0 1-16,0-1-15,0 0 0,25 25 15,-25-25-31,25 0 47,0 1-32,-1-1 1,1 0 0,0 0-1,0 0 1,0 1 15,-1 24-31,51-50 16,-50 50-16,-1-25 15,26 0 1,-25 25-16,0 0 16,24-24-16,-24-1 31,0 25-16,0 0-15,-1 0 16,1 0 15,0 0-15,0 0 0,-50 0 15,0 0-16,0 0 1,1 0-16,-26 0 16,25 0-16,0 0 15,1 0 1,48-25 62,1 25-78,25-25 16,-25 25-1,-1-25-15,26 25 16,-25 0-16,0 0 16,-1 0-1,1 0 1,0 0-16,0 0 31,0 0-15,0 0-1,-1 0 1,1 0 0,0 0-1,0 0 1,0 0-16,24-24 15,-24 24-15,0-25 16,0 25 0,-1 0-1,1 0-15,0 0 16,0 0 0,49-25-1,-24 0-15,-1 25 16,1 0-1,24 0-15,1 0 16,-1 0-16,-24 0 16,24 0-1,-49 0-15,0 0 16,0 0-16,-1 0 16,1 0-16,0 0 31,0 0-16,0 0 1,0 0 0,-1 0-1,1 0 1,0 0 0,0 0-1,0 0-15,24 0 16,-24 0-1,0 0-15,24 0 16,-24 0-16,0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7:09.9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20960 10096 0,'25'0'47,"0"0"-31,0 0-1,0 0 1,-1 0 0,1 0-1,50 0 1,-26 0-16,26 0 15,24-25 1,25 25-16,74-25 16,25 0-16,-24 25 15,-50 0 1,0 0-16,-50 0 16,-25 0-1,-24 0-15,-1 0 16,1 0-16,-25 0 15,0 0 1,-1 0-16,26 0 16,-25 0-1,0 0 1,-1 0 15,1 0-31,0 0 16,-25-25-1,25 25 1,-25-25-16,25 25 16,0-24-16,-25-1 15,24 25-15,1 0 32,-25-25-32,0 0 46,-74 25-30,-125 0 0,-49 0-1,0 0-15,99 0 16,1 0-16,73 0 16,25 25-1,1 0-15,-1-25 16,25 0-1,75 0 95,24-25-95,75-25-15,-25-24 16,0 24 0,-74 50-16,0-24 15,-26-1-15,1 25 16,0-25 0,-50 25 46,-74 0-46,-149 74-16,-25 50 15,25-24 1,124-51-16,25-24 16,49-25-1,25 25-15,1-25 16,24 25-16,49-25 62,125-50-62,173-24 16,0-50-16,-123 49 16,-76 26-1,-24-1 1,-74 25-16,0 25 15,-50-25 1,-25 25 31,0 0-31,-25 0-1,-24 0 1,-100 50-16,1 0 15,49-1-15,0 1 16,74-50 0,25 25-16,0-1 15,50-24 63,0 0-62,0 0 0,0 0-1,-25 25 17,-50-25-1,-24 25-31,-26 0 15,26 0-15,0-1 16,24-24 0,25 25-16,0-25 15,1 0 1,24 25 0,148-50 15,274-99-31,149-49 15,-373 98 1,-124 50-16,-49 1 16,0 24-1,-50 0 32,-24 0-47,-75 0 16,-100 49-1,-48 50-15,-1-24 16,49-26-16,100-24 16,75 0-1,-1-25-15,50 25 32,-25-25-32,25 25 31,25-25 16,-50 0 15,1 0-46,-26 0-1,0 0-15,1 0 16,24 0 0,0 0-16,0 0 15,1 0 17,-1 0-17,25-25 32,25 0-31,49 0-16,0 0 15,-24 1 1,-25-1 0,24 25-16,-24 0 15,0 0 1,0 0-1,-50 0 17,-25 0-17,-98 0-15,24 49 16,0 1 0,49-25-16,26-25 15,-1 25-15,25-1 31,50-24 16,25 0-47,98 0 16,100 0-16,-49-24 16,-50-1-1,-100 0-15,-24 25 16,0 0-1,-25-25 17,-25 25-17,0 0-15,-24 0 16,-51-25 0,1 1-16,25 24 15,-1 0-15,51 0 16,-1 0-1,0 0 1,50 0 47,0-25-48,-1 25 1,1 0-16,0 0 15,0-25-15,0 25 32,-75 0 30,-24 25-62,-1 0 16,-49 24-1,25 1-15,0-1 16,49-49-16,25 25 16,1 0-1,-1-25-15,0 25 16,0-25 0,25 25-1,-25-25 1,50 0 31,50 0-32,98-25-15,50 0 16,25 25 0,-49 0-16,-75 25 15,0 0-15,-74 0 16,-26-25-1,1 0-15,0 24 16,0-24 31,-50 0 31,0 0-47,0 0-15,1 0 0,-1 0-16,-25 0 15,0 0 1,1 0-16,24 0 15,0 25-15,0-25 16,1 0 0,-1 0-1,99 0 32,1 0-47,98-25 16,26-24-1,-26-1-15,1 0 16,-25 1 0,-75 24-16,-24 0 15,-25 0-15,24 25 16,-24-24 0,0 24-1,0 0 1,0 0-1,-1 0 1,1 0 0,0-25-1,0 0 1,0 25 0,-25-25-1,24 25 16,-24-25-15,0 1 0,0-1-1,0 0 1,-24 0 0,-1 0 15,0 1-31,0 24 15,-49-50-15,-75-24 32,99 49-32,-24 25 15,49-25 1,-25 25 0,26 0-1,-1 0-15,0 0 16,0 0 15,25 25 0,0 0-15,0-1 15,25-24-15,0 0-16,0 0 15,24 0-15,-24 0 16,0 0 0,24 0-16,-24 0 15,0-24 17,0 24-32,-25-25 15,0 0 16,-25 25-15,0 0 0,-49 0-1,-1 0 1,-24 50-16,-25-1 16,25 1-16,25-25 15,-26 24 1,26 1-16,0-25 15,-1-1 1,25 1-16,1-25 16,-1 25-16,1 0 15,24-25-15,-25 25 16,1-1 0,-175 51 15,175-50-16,-1-25-15,25 24 16,1 1-16,-26-25 16,50 25-1,-25-25-15,0 25 16,1-25 0,24 25-1,-25-25-15,0 0 16,25 25-1,-25-25 1,0 24 0,25 1 31,-24 0-32,-1-25 16,0 0 16,0 0-47,25-25 16,-25 25-16,1-25 31,-1 25-15,0-24-1,25-1 17,0 0-1,25 25-15,-25 25 15,25-25-16,-25 25-15,0-1 32,0 1-17,0 0-15,0 0 32,0 0-17,24-25 16,-24 24-15,25 1 0,0-25-1,-25 25-15,25-25 16,0 25-16,-1 0 16,26-25-1,0 24-15,-1 1 16,1-25-16,-1 25 15,26-25 1,-26 0-16,26 0 16,-1 0-16,-24 0 15,-1 0 1,-24 0-16,25-25 16,-25 25-16,-1 0 15,1-25 1,0 25-1,0 0 1,-25-24 0,25 24-1,-25-25 32,-50 25-31,0 0-16,-49 0 15,-25 0 1,0 25-16,50-1 16,-1 1-16,26-25 15,24 0 1,-25 25-16,26-25 16,-1 0-1,0 0 1,124-25 46,174-124-46,149-24-16,-149 24 16,-100 50-1,-24 24-15,0 1 16,-50 24-16,25 1 15,-25 24 1,25-25-16,-74 25 16,0 1-16,-26 24 31,1 0-15,-25-25 62,-25 25 15,1 0-93,-26 0 16,25 25 0,-24-25-16,-26 49 15,-49 1 1,25-1-16,-100 26 31,150-26-31,-26-24 16,51 0-16,-1 0 15,-25 0-15,25-1 16,25 1 0,-24-25-1,24 25-15,0 0 32,0 0-17,0-1-15,24 1 16,1 0-1,25 25-15,-25-25 16,24-1 0,-49 1-1,25-25-15,0 25 16,-25 0-16,25-25 16,-25 25-16,24-25 31,-24 24-16,-74 1 1,-149 0 0,-199 0-16,100 0 15,-75-1 1,174 1 0,123-25 15,75 0-16,25-25 1,0 1 15,0-1-15,25 25-16,124-75 16,149-73-1,99 48-15,-149 26 16,-75 24-1,-49 25-15,-74 25 16,-25 0-16,0 0 16,-50 0 77,0 0-77,0 0 0,0 0-16,-24 0 15,24 0-15,0 0 16,0 25 0,1-25-1,-1 0 79,0 0-78,25 25-16,-25-25 15,0 0 1,25 25-1,-25-25-15,1 0 16,-1 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7:25.7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19770 11385 0,'24'0'78,"1"0"-46,0 0-17,-25 25 16,25-25-31,0 0 16,0 25 0,-1-25-1,1 25 1,0-25-16,0 0 16,49 0-16,-24 25 15,24-25-15,1 24 16,24 1-1,0-25-15,25 25 16,-25-25-16,-24 0 16,-1 0-1,1 0-15,-1 25 16,0-25-16,1 25 16,-1-1-1,1-24-15,-1 0 16,0 25-16,75 0 15,50-25-15,49 0 16,0 0 0,-75-25-16,-73 0 15,-51 1-15,1 24 16,-25 0 0,-1 0-1,-24-25 1,25 25-16,0 0 15,0-25 1,0 25 0,-25-25 15,24 25-31,1-25 31,-25 1-31,0-1 31,-25 25 1,25-25-32,-24 25 15,-1-25-15,0 0 16,-49 1-16,-150-26 16,-48 0-1,23 26-15,51 24 16,49-25-1,50 25-15,0 0 16,24 0 0,26 0-16,-1 0 15,-24 0-15,24 25 16,25-25 0,-24 24-16,24 1 15,0 0 1,0-25-16,25 25 15,0 0 1,0-1 15,25-24-15,25 0 0,49 0-16,75 0 15,-1-24-15,1-26 16,-50 25-16,-75 0 15,-24 1 1,0 24 0,-25-25-1,0 0 1,-50 25 0,-98 25-1,-324 74-15,-197 50 16,272-50-1,99-25-15,75 1 16,49-1-16,100-24 16,49-25-1,50-25 32,0-25-31,-1 25-1,76-25-15,197-49 16,150-50 0,-150 24-16,-123 51 15,-100 24 1,-24 25-16,-25 0 31,-50 0 16,0 0-31,-24-25-16,-1 25 15,0 0 1,26 0-16,-1 0 16,0 0-16,0 0 15,25-25-15,0 1 31,25 24-31,124-25 16,49-25-16,1 25 16,-100 1-1,-25-1 1,-49 25-16,-50 0 94,1 0-94,-1 0 15,25 25 1,-25-25 0,25 24 15,0 1-16,-25-25 79,0 0-78,1 0-1,24 25 1,-25-25-16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2-17T12:27:27.6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15032 11633 0,'25'0'16,"0"0"31,-1 0-32,-24-24 1,25 24-16,0 0 16,0-25-1,24 25-15,51-25 16,123-25-16,-49 26 16,-75-1-1,-50 0-15,-24 25 16,25-25-16,-25 25 31,-1 0-15,1 0-16,0 0 31,0 0 0,0 0 0,-1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E7F04F-5084-46A4-9108-39284E94F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1259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5312C3-AA1A-4544-9A5D-7809155B08E5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64EAA-EE40-484B-A9F7-3FC182D1929B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F4D99-DCBF-4F4B-B5BB-3E451FED300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222347-96BA-47C5-8C7A-1CC6D7B4D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ACA245-E73C-4C33-94A7-7B57C3904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51EB2E-2AD3-45B5-86C1-F45FACBE7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04EE35-A144-43E6-92D3-F17DB4840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037407-049D-4C07-864C-95C0C2C74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A29A3-ACBB-4221-9043-00861EFBC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0E200-4591-404E-84A6-AD967072C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FE65D-E960-45BD-8B87-5F99C00F4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9E5846-04D0-48DC-AA75-F410D064F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EC178-6AED-42AA-B060-31F298535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28F223-4777-4DE4-893D-2351CAB39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EF097E-50D0-4F73-930C-0C7F55D15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430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430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17DE8-5D47-4BC7-B653-C57401F2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A2521D-82C9-46FF-BACB-3C576B4EC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3EFCE2-1733-4DDE-86CE-0EACA0D28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F013AE-36B7-4666-AD8B-7A223965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61166-B480-4F29-8287-642F983F9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3AF99-1F54-40D8-96B6-7B2C5BCAA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CA5A0-0F2E-468D-A60B-90D5E3B91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BD847-F4D8-404C-8FAE-B3533271D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971800" y="6553200"/>
            <a:ext cx="33528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1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53400" y="6492875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fld id="{0F6C3F16-8CC3-4923-96A9-1E7DAF60CB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1" r:id="rId3"/>
    <p:sldLayoutId id="2147484340" r:id="rId4"/>
    <p:sldLayoutId id="2147484339" r:id="rId5"/>
    <p:sldLayoutId id="2147484355" r:id="rId6"/>
    <p:sldLayoutId id="2147484356" r:id="rId7"/>
    <p:sldLayoutId id="2147484357" r:id="rId8"/>
    <p:sldLayoutId id="2147484358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MS PGothic" pitchFamily="34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MS PGothic" pitchFamily="34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MS PGothic" pitchFamily="34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MS PGothic" pitchFamily="34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latin typeface="Georgia" charset="0"/>
              <a:ea typeface="ＭＳ Ｐゴシック" charset="0"/>
            </a:endParaRPr>
          </a:p>
        </p:txBody>
      </p:sp>
      <p:sp>
        <p:nvSpPr>
          <p:cNvPr id="126991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699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971800" y="6553200"/>
            <a:ext cx="33528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Copyright ©2014 Pearson Education</a:t>
            </a:r>
          </a:p>
        </p:txBody>
      </p:sp>
      <p:sp>
        <p:nvSpPr>
          <p:cNvPr id="21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53400" y="6492875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3548A"/>
                </a:solidFill>
              </a:defRPr>
            </a:lvl1pPr>
          </a:lstStyle>
          <a:p>
            <a:fld id="{2C7403D2-2797-43AE-A884-B3BC60312E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ea typeface="MS PGothic" pitchFamily="34" charset="-128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>
          <a:solidFill>
            <a:schemeClr val="accent2"/>
          </a:solidFill>
          <a:latin typeface="+mn-lt"/>
          <a:ea typeface="+mn-ea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>
          <a:solidFill>
            <a:schemeClr val="accent1"/>
          </a:solidFill>
          <a:latin typeface="+mn-lt"/>
          <a:ea typeface="+mn-ea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>
          <a:solidFill>
            <a:schemeClr val="accent1"/>
          </a:solidFill>
          <a:latin typeface="+mn-lt"/>
          <a:ea typeface="+mn-ea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ea typeface="+mn-ea"/>
        </a:defRPr>
      </a:lvl5pPr>
      <a:lvl6pPr marL="18462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ea typeface="+mn-ea"/>
        </a:defRPr>
      </a:lvl6pPr>
      <a:lvl7pPr marL="23034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ea typeface="+mn-ea"/>
        </a:defRPr>
      </a:lvl7pPr>
      <a:lvl8pPr marL="27606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ea typeface="+mn-ea"/>
        </a:defRPr>
      </a:lvl8pPr>
      <a:lvl9pPr marL="32178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>
          <a:solidFill>
            <a:srgbClr val="A04DA3"/>
          </a:solidFill>
          <a:latin typeface="+mn-lt"/>
          <a:ea typeface="+mn-ea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4.docx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5.docx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6.docx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3.xml"/><Relationship Id="rId18" Type="http://schemas.openxmlformats.org/officeDocument/2006/relationships/image" Target="../media/image9.emf"/><Relationship Id="rId3" Type="http://schemas.openxmlformats.org/officeDocument/2006/relationships/diagramData" Target="../diagrams/data3.xml"/><Relationship Id="rId21" Type="http://schemas.openxmlformats.org/officeDocument/2006/relationships/customXml" Target="../ink/ink7.xml"/><Relationship Id="rId7" Type="http://schemas.microsoft.com/office/2007/relationships/diagramDrawing" Target="../diagrams/drawing3.xml"/><Relationship Id="rId12" Type="http://schemas.openxmlformats.org/officeDocument/2006/relationships/image" Target="../media/image6.emf"/><Relationship Id="rId17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customXml" Target="../ink/ink2.xml"/><Relationship Id="rId5" Type="http://schemas.openxmlformats.org/officeDocument/2006/relationships/diagramQuickStyle" Target="../diagrams/quickStyle3.xml"/><Relationship Id="rId15" Type="http://schemas.openxmlformats.org/officeDocument/2006/relationships/customXml" Target="../ink/ink4.xml"/><Relationship Id="rId10" Type="http://schemas.openxmlformats.org/officeDocument/2006/relationships/image" Target="../media/image5.emf"/><Relationship Id="rId19" Type="http://schemas.openxmlformats.org/officeDocument/2006/relationships/customXml" Target="../ink/ink6.xml"/><Relationship Id="rId4" Type="http://schemas.openxmlformats.org/officeDocument/2006/relationships/diagramLayout" Target="../diagrams/layout3.xml"/><Relationship Id="rId9" Type="http://schemas.openxmlformats.org/officeDocument/2006/relationships/customXml" Target="../ink/ink1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3.docx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3886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/>
            <a:r>
              <a:rPr lang="ar-SA" sz="4800" dirty="0"/>
              <a:t>الفصل الثاني</a:t>
            </a:r>
            <a:r>
              <a:rPr lang="ar-EG" sz="4800" dirty="0"/>
              <a:t>:</a:t>
            </a:r>
            <a:endParaRPr lang="ar-SA" sz="4800" dirty="0"/>
          </a:p>
          <a:p>
            <a:pPr algn="ctr" rtl="1"/>
            <a:r>
              <a:rPr lang="ar-SA" sz="4800" dirty="0"/>
              <a:t>الدورة المحاسبية</a:t>
            </a:r>
          </a:p>
          <a:p>
            <a:pPr algn="ctr" rtl="1"/>
            <a:r>
              <a:rPr lang="en-US" sz="3200" dirty="0"/>
              <a:t>)</a:t>
            </a:r>
            <a:r>
              <a:rPr lang="ar-EG" sz="3200" dirty="0"/>
              <a:t>محاضرة 3) </a:t>
            </a:r>
            <a:endParaRPr lang="en-US" sz="3200" dirty="0"/>
          </a:p>
          <a:p>
            <a:pPr algn="ctr" rtl="1">
              <a:spcBef>
                <a:spcPct val="50000"/>
              </a:spcBef>
            </a:pPr>
            <a:endParaRPr lang="en-GB" sz="4800" dirty="0"/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57200"/>
            <a:ext cx="4724400" cy="613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606921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10</a:t>
            </a:r>
            <a:endParaRPr lang="en-US" sz="1800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algn="r" rtl="1"/>
            <a:r>
              <a:rPr lang="ar-SA" sz="3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2/2  تحليل العمليات المالية:</a:t>
            </a:r>
            <a:endParaRPr lang="en-US" sz="3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14444"/>
              </p:ext>
            </p:extLst>
          </p:nvPr>
        </p:nvGraphicFramePr>
        <p:xfrm>
          <a:off x="1228725" y="3581400"/>
          <a:ext cx="7000875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978316" imgH="1718846" progId="Word.Document.12">
                  <p:embed/>
                </p:oleObj>
              </mc:Choice>
              <mc:Fallback>
                <p:oleObj name="Document" r:id="rId8" imgW="3978316" imgH="17188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8725" y="3581400"/>
                        <a:ext cx="7000875" cy="301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22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464731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11</a:t>
            </a:r>
            <a:endParaRPr lang="en-US" sz="1800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algn="r" rtl="1"/>
            <a:r>
              <a:rPr lang="ar-SA" sz="3600" b="1" dirty="0"/>
              <a:t>2/2  تحليل العمليات المالية: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428210"/>
              </p:ext>
            </p:extLst>
          </p:nvPr>
        </p:nvGraphicFramePr>
        <p:xfrm>
          <a:off x="1228725" y="3575050"/>
          <a:ext cx="7000875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978316" imgH="1722091" progId="Word.Document.12">
                  <p:embed/>
                </p:oleObj>
              </mc:Choice>
              <mc:Fallback>
                <p:oleObj name="Document" r:id="rId8" imgW="3978316" imgH="17220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8725" y="3575050"/>
                        <a:ext cx="7000875" cy="303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57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0971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12</a:t>
            </a:r>
            <a:endParaRPr lang="en-US" sz="1800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algn="r" rtl="1"/>
            <a:r>
              <a:rPr lang="ar-SA" sz="3600" b="1" dirty="0">
                <a:cs typeface="+mj-cs"/>
              </a:rPr>
              <a:t>2/2  تحليل العمليات المالية:</a:t>
            </a:r>
            <a:endParaRPr lang="en-US" sz="3600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113512"/>
              </p:ext>
            </p:extLst>
          </p:nvPr>
        </p:nvGraphicFramePr>
        <p:xfrm>
          <a:off x="1219200" y="3276600"/>
          <a:ext cx="7000875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978316" imgH="1651780" progId="Word.Document.12">
                  <p:embed/>
                </p:oleObj>
              </mc:Choice>
              <mc:Fallback>
                <p:oleObj name="Document" r:id="rId8" imgW="3978316" imgH="16517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19200" y="3276600"/>
                        <a:ext cx="7000875" cy="290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66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75290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13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EG" sz="3600" b="1" dirty="0"/>
              <a:t>أسئلة وتمارين</a:t>
            </a:r>
            <a:r>
              <a:rPr lang="ar-SA" sz="3600" b="1" dirty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84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367470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14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EG" sz="3600" b="1" dirty="0"/>
              <a:t>أسئلة وتمارين</a:t>
            </a:r>
            <a:r>
              <a:rPr lang="ar-SA" sz="3600" b="1" dirty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833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657208"/>
              </p:ext>
            </p:extLst>
          </p:nvPr>
        </p:nvGraphicFramePr>
        <p:xfrm>
          <a:off x="0" y="1828800"/>
          <a:ext cx="88392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15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EG" sz="3600" b="1" dirty="0"/>
              <a:t>أسئلة وتمارين</a:t>
            </a:r>
            <a:r>
              <a:rPr lang="ar-SA" sz="3600" b="1" dirty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4200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347562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16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EG" sz="3600" b="1" dirty="0"/>
              <a:t>أسئلة وتمارين</a:t>
            </a:r>
            <a:r>
              <a:rPr lang="ar-SA" sz="3600" b="1" dirty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8708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337276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477000"/>
            <a:ext cx="5334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17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EG" sz="3600" b="1" dirty="0"/>
              <a:t>أسئلة وتمارين</a:t>
            </a:r>
            <a:r>
              <a:rPr lang="ar-SA" sz="3600" b="1" dirty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43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2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762001"/>
            <a:ext cx="7772400" cy="914400"/>
          </a:xfrm>
        </p:spPr>
        <p:txBody>
          <a:bodyPr/>
          <a:lstStyle/>
          <a:p>
            <a:pPr algn="r"/>
            <a:r>
              <a:rPr lang="ar-SA" dirty="0">
                <a:solidFill>
                  <a:srgbClr val="0070C0"/>
                </a:solidFill>
              </a:rPr>
              <a:t>أهداف الفصل :</a:t>
            </a:r>
            <a:endParaRPr lang="ar-EG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62000" y="1905000"/>
            <a:ext cx="7924800" cy="4648200"/>
          </a:xfrm>
        </p:spPr>
        <p:txBody>
          <a:bodyPr/>
          <a:lstStyle/>
          <a:p>
            <a:pPr algn="r" rtl="1"/>
            <a:r>
              <a:rPr lang="ar-SA" sz="2800" b="1" dirty="0">
                <a:cs typeface="+mj-cs"/>
              </a:rPr>
              <a:t>بعد دراسة هذا الفصل ينبغي أن يكون الطالب ملماً بالموضوعات التالية:</a:t>
            </a:r>
            <a:endParaRPr lang="en-US" sz="2800" dirty="0">
              <a:cs typeface="+mj-cs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EG" sz="2500" b="1" dirty="0"/>
              <a:t> </a:t>
            </a:r>
            <a:r>
              <a:rPr lang="ar-SA" sz="2500" b="1" dirty="0">
                <a:solidFill>
                  <a:srgbClr val="FF0000"/>
                </a:solidFill>
              </a:rPr>
              <a:t>مفهوم الدورة المحاسبية والإطار العام لمراحلها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sz="2500" b="1" dirty="0">
                <a:solidFill>
                  <a:srgbClr val="FF0000"/>
                </a:solidFill>
              </a:rPr>
              <a:t>مداخل تحليل العمليات المالية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sz="2500" b="1" dirty="0">
                <a:solidFill>
                  <a:schemeClr val="tx2"/>
                </a:solidFill>
              </a:rPr>
              <a:t>كيفية تسجيل العمليات المالية في دفتر اليومية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sz="2500" b="1" dirty="0">
                <a:solidFill>
                  <a:schemeClr val="tx2"/>
                </a:solidFill>
              </a:rPr>
              <a:t>كيفية ترحيل العمليات المالية إلى دفتر الأستاذ 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sz="2500" b="1" dirty="0">
                <a:solidFill>
                  <a:schemeClr val="tx2"/>
                </a:solidFill>
              </a:rPr>
              <a:t>إعداد ميزان المراجعة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sz="2500" b="1" dirty="0">
                <a:solidFill>
                  <a:schemeClr val="tx2"/>
                </a:solidFill>
              </a:rPr>
              <a:t>أنواع الأخطاء المحاسبية وطرق تصحيح هذه الأخطاء</a:t>
            </a:r>
          </a:p>
          <a:p>
            <a:pPr algn="r" rtl="1"/>
            <a:endParaRPr lang="ar-EG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600393"/>
              </p:ext>
            </p:extLst>
          </p:nvPr>
        </p:nvGraphicFramePr>
        <p:xfrm>
          <a:off x="609600" y="1847850"/>
          <a:ext cx="8229600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3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685800"/>
          </a:xfrm>
        </p:spPr>
        <p:txBody>
          <a:bodyPr/>
          <a:lstStyle/>
          <a:p>
            <a:pPr algn="r" rtl="1"/>
            <a:r>
              <a:rPr lang="ar-SA" sz="3600" b="1" dirty="0">
                <a:cs typeface="+mj-cs"/>
              </a:rPr>
              <a:t>1/2  مفهوم الدورة المحاسبية والإطار العام لمراحلها:	</a:t>
            </a:r>
            <a:endParaRPr lang="ar-EG" sz="3600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4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pPr algn="r" rtl="1"/>
            <a:r>
              <a:rPr lang="ar-SA" sz="3600" b="1" dirty="0">
                <a:cs typeface="+mj-cs"/>
              </a:rPr>
              <a:t>1/2  مفهوم الدورة المحاسبية والإطار العام لمراحلها:	</a:t>
            </a:r>
            <a:endParaRPr lang="ar-EG" sz="3600" dirty="0"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75" y="2057400"/>
            <a:ext cx="8331632" cy="469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74306"/>
              </p:ext>
            </p:extLst>
          </p:nvPr>
        </p:nvGraphicFramePr>
        <p:xfrm>
          <a:off x="457200" y="16764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5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SA" sz="3600" b="1" dirty="0">
                <a:cs typeface="+mj-cs"/>
              </a:rPr>
              <a:t>2/2  تحليل العمليات المالية:</a:t>
            </a: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601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569470"/>
              </p:ext>
            </p:extLst>
          </p:nvPr>
        </p:nvGraphicFramePr>
        <p:xfrm>
          <a:off x="457200" y="16764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6</a:t>
            </a:r>
            <a:endParaRPr lang="en-US" sz="1800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r" rtl="1"/>
            <a:r>
              <a:rPr lang="ar-SA" sz="3600" b="1" dirty="0">
                <a:latin typeface="Haettenschweiler" panose="020B0706040902060204" pitchFamily="34" charset="0"/>
                <a:cs typeface="+mj-cs"/>
              </a:rPr>
              <a:t>2/2  تحليل العمليات المالية:</a:t>
            </a:r>
            <a:endParaRPr lang="en-US" sz="3600" dirty="0">
              <a:latin typeface="Haettenschweiler" panose="020B0706040902060204" pitchFamily="34" charset="0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1"/>
            <a:ext cx="78486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حبر 1">
                <a:extLst>
                  <a:ext uri="{FF2B5EF4-FFF2-40B4-BE49-F238E27FC236}">
                    <a16:creationId xmlns:a16="http://schemas.microsoft.com/office/drawing/2014/main" id="{78FF97A4-7866-4E9A-9E63-2E6747666AD5}"/>
                  </a:ext>
                </a:extLst>
              </p14:cNvPr>
              <p14:cNvContentPartPr/>
              <p14:nvPr/>
            </p14:nvContentPartPr>
            <p14:xfrm>
              <a:off x="7545600" y="2670120"/>
              <a:ext cx="991800" cy="482400"/>
            </p14:xfrm>
          </p:contentPart>
        </mc:Choice>
        <mc:Fallback>
          <p:pic>
            <p:nvPicPr>
              <p:cNvPr id="2" name="حبر 1">
                <a:extLst>
                  <a:ext uri="{FF2B5EF4-FFF2-40B4-BE49-F238E27FC236}">
                    <a16:creationId xmlns:a16="http://schemas.microsoft.com/office/drawing/2014/main" id="{78FF97A4-7866-4E9A-9E63-2E6747666AD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29760" y="2606760"/>
                <a:ext cx="1023120" cy="60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" name="حبر 2">
                <a:extLst>
                  <a:ext uri="{FF2B5EF4-FFF2-40B4-BE49-F238E27FC236}">
                    <a16:creationId xmlns:a16="http://schemas.microsoft.com/office/drawing/2014/main" id="{1EAC2E1A-41E9-441D-B859-AAA0DA9E6878}"/>
                  </a:ext>
                </a:extLst>
              </p14:cNvPr>
              <p14:cNvContentPartPr/>
              <p14:nvPr/>
            </p14:nvContentPartPr>
            <p14:xfrm>
              <a:off x="5402520" y="2937960"/>
              <a:ext cx="768240" cy="80640"/>
            </p14:xfrm>
          </p:contentPart>
        </mc:Choice>
        <mc:Fallback>
          <p:pic>
            <p:nvPicPr>
              <p:cNvPr id="3" name="حبر 2">
                <a:extLst>
                  <a:ext uri="{FF2B5EF4-FFF2-40B4-BE49-F238E27FC236}">
                    <a16:creationId xmlns:a16="http://schemas.microsoft.com/office/drawing/2014/main" id="{1EAC2E1A-41E9-441D-B859-AAA0DA9E687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86680" y="2874600"/>
                <a:ext cx="79956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03F6603C-5E84-4DBD-AC2F-6F9AD921A33A}"/>
                  </a:ext>
                </a:extLst>
              </p14:cNvPr>
              <p14:cNvContentPartPr/>
              <p14:nvPr/>
            </p14:nvContentPartPr>
            <p14:xfrm>
              <a:off x="1696680" y="2777040"/>
              <a:ext cx="750600" cy="330840"/>
            </p14:xfrm>
          </p:contentPart>
        </mc:Choice>
        <mc:Fallback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03F6603C-5E84-4DBD-AC2F-6F9AD921A33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80840" y="2713680"/>
                <a:ext cx="78192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" name="حبر 4">
                <a:extLst>
                  <a:ext uri="{FF2B5EF4-FFF2-40B4-BE49-F238E27FC236}">
                    <a16:creationId xmlns:a16="http://schemas.microsoft.com/office/drawing/2014/main" id="{DE561AAB-89FF-430A-8E59-56C6E0E6287B}"/>
                  </a:ext>
                </a:extLst>
              </p14:cNvPr>
              <p14:cNvContentPartPr/>
              <p14:nvPr/>
            </p14:nvContentPartPr>
            <p14:xfrm>
              <a:off x="4893480" y="2027160"/>
              <a:ext cx="1420200" cy="411120"/>
            </p14:xfrm>
          </p:contentPart>
        </mc:Choice>
        <mc:Fallback>
          <p:pic>
            <p:nvPicPr>
              <p:cNvPr id="5" name="حبر 4">
                <a:extLst>
                  <a:ext uri="{FF2B5EF4-FFF2-40B4-BE49-F238E27FC236}">
                    <a16:creationId xmlns:a16="http://schemas.microsoft.com/office/drawing/2014/main" id="{DE561AAB-89FF-430A-8E59-56C6E0E6287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77640" y="1963800"/>
                <a:ext cx="1451520" cy="5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" name="حبر 5">
                <a:extLst>
                  <a:ext uri="{FF2B5EF4-FFF2-40B4-BE49-F238E27FC236}">
                    <a16:creationId xmlns:a16="http://schemas.microsoft.com/office/drawing/2014/main" id="{63D1D727-C51C-4E9D-A390-74DC0DBA0423}"/>
                  </a:ext>
                </a:extLst>
              </p14:cNvPr>
              <p14:cNvContentPartPr/>
              <p14:nvPr/>
            </p14:nvContentPartPr>
            <p14:xfrm>
              <a:off x="7491960" y="3384360"/>
              <a:ext cx="884520" cy="366480"/>
            </p14:xfrm>
          </p:contentPart>
        </mc:Choice>
        <mc:Fallback>
          <p:pic>
            <p:nvPicPr>
              <p:cNvPr id="6" name="حبر 5">
                <a:extLst>
                  <a:ext uri="{FF2B5EF4-FFF2-40B4-BE49-F238E27FC236}">
                    <a16:creationId xmlns:a16="http://schemas.microsoft.com/office/drawing/2014/main" id="{63D1D727-C51C-4E9D-A390-74DC0DBA042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476120" y="3321000"/>
                <a:ext cx="91584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9" name="حبر 8">
                <a:extLst>
                  <a:ext uri="{FF2B5EF4-FFF2-40B4-BE49-F238E27FC236}">
                    <a16:creationId xmlns:a16="http://schemas.microsoft.com/office/drawing/2014/main" id="{24345C6B-6DCA-4557-A01C-70CEABEB97C5}"/>
                  </a:ext>
                </a:extLst>
              </p14:cNvPr>
              <p14:cNvContentPartPr/>
              <p14:nvPr/>
            </p14:nvContentPartPr>
            <p14:xfrm>
              <a:off x="6965280" y="4027320"/>
              <a:ext cx="1268280" cy="241560"/>
            </p14:xfrm>
          </p:contentPart>
        </mc:Choice>
        <mc:Fallback>
          <p:pic>
            <p:nvPicPr>
              <p:cNvPr id="9" name="حبر 8">
                <a:extLst>
                  <a:ext uri="{FF2B5EF4-FFF2-40B4-BE49-F238E27FC236}">
                    <a16:creationId xmlns:a16="http://schemas.microsoft.com/office/drawing/2014/main" id="{24345C6B-6DCA-4557-A01C-70CEABEB97C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49440" y="3963960"/>
                <a:ext cx="129960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0" name="حبر 9">
                <a:extLst>
                  <a:ext uri="{FF2B5EF4-FFF2-40B4-BE49-F238E27FC236}">
                    <a16:creationId xmlns:a16="http://schemas.microsoft.com/office/drawing/2014/main" id="{A9010D00-CFBC-495A-8367-0EDBA0E9EC92}"/>
                  </a:ext>
                </a:extLst>
              </p14:cNvPr>
              <p14:cNvContentPartPr/>
              <p14:nvPr/>
            </p14:nvContentPartPr>
            <p14:xfrm>
              <a:off x="5411520" y="4107600"/>
              <a:ext cx="393120" cy="80640"/>
            </p14:xfrm>
          </p:contentPart>
        </mc:Choice>
        <mc:Fallback>
          <p:pic>
            <p:nvPicPr>
              <p:cNvPr id="10" name="حبر 9">
                <a:extLst>
                  <a:ext uri="{FF2B5EF4-FFF2-40B4-BE49-F238E27FC236}">
                    <a16:creationId xmlns:a16="http://schemas.microsoft.com/office/drawing/2014/main" id="{A9010D00-CFBC-495A-8367-0EDBA0E9EC92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395680" y="4044240"/>
                <a:ext cx="424440" cy="20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514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58181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7</a:t>
            </a:r>
            <a:endParaRPr lang="en-US" sz="1800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algn="r" rtl="1"/>
            <a:r>
              <a:rPr lang="ar-SA" sz="3600" b="1" dirty="0">
                <a:latin typeface="+mn-lt"/>
                <a:cs typeface="+mj-cs"/>
              </a:rPr>
              <a:t>2/2  تحليل العمليات المالية:</a:t>
            </a:r>
            <a:endParaRPr lang="en-US" sz="3600" dirty="0">
              <a:latin typeface="+mn-lt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06243"/>
              </p:ext>
            </p:extLst>
          </p:nvPr>
        </p:nvGraphicFramePr>
        <p:xfrm>
          <a:off x="1066800" y="4191000"/>
          <a:ext cx="7000875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978316" imgH="1278227" progId="Word.Document.12">
                  <p:embed/>
                </p:oleObj>
              </mc:Choice>
              <mc:Fallback>
                <p:oleObj name="Document" r:id="rId8" imgW="3978316" imgH="12782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66800" y="4191000"/>
                        <a:ext cx="7000875" cy="223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41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737345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8</a:t>
            </a:r>
            <a:endParaRPr lang="en-US" sz="1800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algn="r" rtl="1"/>
            <a:r>
              <a:rPr lang="ar-SA" sz="3600" b="1" dirty="0">
                <a:cs typeface="+mj-cs"/>
              </a:rPr>
              <a:t>2/2  تحليل العمليات المالية:</a:t>
            </a:r>
            <a:endParaRPr lang="en-US" sz="3600" dirty="0"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516805"/>
              </p:ext>
            </p:extLst>
          </p:nvPr>
        </p:nvGraphicFramePr>
        <p:xfrm>
          <a:off x="1147762" y="3669632"/>
          <a:ext cx="7000875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978316" imgH="1505388" progId="Word.Document.12">
                  <p:embed/>
                </p:oleObj>
              </mc:Choice>
              <mc:Fallback>
                <p:oleObj name="Document" r:id="rId8" imgW="3978316" imgH="150538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7762" y="3669632"/>
                        <a:ext cx="7000875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24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762994"/>
              </p:ext>
            </p:extLst>
          </p:nvPr>
        </p:nvGraphicFramePr>
        <p:xfrm>
          <a:off x="457200" y="1828800"/>
          <a:ext cx="8382000" cy="447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477000"/>
            <a:ext cx="304800" cy="3810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ar-EG" sz="1800" dirty="0"/>
              <a:t>9</a:t>
            </a:r>
            <a:endParaRPr lang="en-US" sz="1800" dirty="0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 algn="r" rtl="1"/>
            <a:r>
              <a:rPr lang="ar-SA" sz="3600" b="1" dirty="0">
                <a:latin typeface="+mn-lt"/>
                <a:cs typeface="+mj-cs"/>
              </a:rPr>
              <a:t>2/2  تحليل العمليات المالية:</a:t>
            </a:r>
            <a:endParaRPr lang="en-US" sz="3600" dirty="0">
              <a:latin typeface="+mn-lt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351250"/>
              </p:ext>
            </p:extLst>
          </p:nvPr>
        </p:nvGraphicFramePr>
        <p:xfrm>
          <a:off x="1228725" y="3581400"/>
          <a:ext cx="7000875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3978316" imgH="1716322" progId="Word.Document.12">
                  <p:embed/>
                </p:oleObj>
              </mc:Choice>
              <mc:Fallback>
                <p:oleObj name="Document" r:id="rId8" imgW="3978316" imgH="17163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28725" y="3581400"/>
                        <a:ext cx="7000875" cy="301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50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Urban">
  <a:themeElements>
    <a:clrScheme name="2_Urban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FFFFFF"/>
      </a:accent3>
      <a:accent4>
        <a:srgbClr val="000000"/>
      </a:accent4>
      <a:accent5>
        <a:srgbClr val="B3B3C4"/>
      </a:accent5>
      <a:accent6>
        <a:srgbClr val="3C7379"/>
      </a:accent6>
      <a:hlink>
        <a:srgbClr val="67AFBD"/>
      </a:hlink>
      <a:folHlink>
        <a:srgbClr val="C2A874"/>
      </a:folHlink>
    </a:clrScheme>
    <a:fontScheme name="2_Urban">
      <a:majorFont>
        <a:latin typeface="Trebuchet MS"/>
        <a:ea typeface="MS PGothic"/>
        <a:cs typeface=""/>
      </a:majorFont>
      <a:minorFont>
        <a:latin typeface="Georgi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Urban 1">
        <a:dk1>
          <a:srgbClr val="000000"/>
        </a:dk1>
        <a:lt1>
          <a:srgbClr val="FFFFFF"/>
        </a:lt1>
        <a:dk2>
          <a:srgbClr val="424456"/>
        </a:dk2>
        <a:lt2>
          <a:srgbClr val="DEDEDE"/>
        </a:lt2>
        <a:accent1>
          <a:srgbClr val="53548A"/>
        </a:accent1>
        <a:accent2>
          <a:srgbClr val="438086"/>
        </a:accent2>
        <a:accent3>
          <a:srgbClr val="FFFFFF"/>
        </a:accent3>
        <a:accent4>
          <a:srgbClr val="000000"/>
        </a:accent4>
        <a:accent5>
          <a:srgbClr val="B3B3C4"/>
        </a:accent5>
        <a:accent6>
          <a:srgbClr val="3C7379"/>
        </a:accent6>
        <a:hlink>
          <a:srgbClr val="67AFBD"/>
        </a:hlink>
        <a:folHlink>
          <a:srgbClr val="C2A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8662</TotalTime>
  <Words>741</Words>
  <Application>Microsoft Office PowerPoint</Application>
  <PresentationFormat>عرض على الشاشة (4:3)</PresentationFormat>
  <Paragraphs>134</Paragraphs>
  <Slides>17</Slides>
  <Notes>17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6" baseType="lpstr">
      <vt:lpstr>Microsoft YaHei</vt:lpstr>
      <vt:lpstr>Arial</vt:lpstr>
      <vt:lpstr>Georgia</vt:lpstr>
      <vt:lpstr>Haettenschweiler</vt:lpstr>
      <vt:lpstr>Trebuchet MS</vt:lpstr>
      <vt:lpstr>Wingdings 2</vt:lpstr>
      <vt:lpstr>Urban</vt:lpstr>
      <vt:lpstr>2_Urban</vt:lpstr>
      <vt:lpstr>Document</vt:lpstr>
      <vt:lpstr>عرض تقديمي في PowerPoint</vt:lpstr>
      <vt:lpstr>أهداف الفصل :</vt:lpstr>
      <vt:lpstr>1/2  مفهوم الدورة المحاسبية والإطار العام لمراحلها: </vt:lpstr>
      <vt:lpstr>1/2  مفهوم الدورة المحاسبية والإطار العام لمراحلها: </vt:lpstr>
      <vt:lpstr>2/2  تحليل العمليات المالية:</vt:lpstr>
      <vt:lpstr>2/2  تحليل العمليات المالية:</vt:lpstr>
      <vt:lpstr>2/2  تحليل العمليات المالية:</vt:lpstr>
      <vt:lpstr>2/2  تحليل العمليات المالية:</vt:lpstr>
      <vt:lpstr>2/2  تحليل العمليات المالية:</vt:lpstr>
      <vt:lpstr>2/2  تحليل العمليات المالية:</vt:lpstr>
      <vt:lpstr>2/2  تحليل العمليات المالية:</vt:lpstr>
      <vt:lpstr>2/2  تحليل العمليات المالية:</vt:lpstr>
      <vt:lpstr>أسئلة وتمارين:</vt:lpstr>
      <vt:lpstr>أسئلة وتمارين:</vt:lpstr>
      <vt:lpstr>أسئلة وتمارين:</vt:lpstr>
      <vt:lpstr>أسئلة وتمارين:</vt:lpstr>
      <vt:lpstr>أسئلة وتمارين:</vt:lpstr>
    </vt:vector>
  </TitlesOfParts>
  <Company>PEARSON Copyright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Financial Accounting</dc:creator>
  <cp:lastModifiedBy>AL Laith Group</cp:lastModifiedBy>
  <cp:revision>245</cp:revision>
  <dcterms:created xsi:type="dcterms:W3CDTF">2007-05-01T20:21:06Z</dcterms:created>
  <dcterms:modified xsi:type="dcterms:W3CDTF">2021-02-17T12:52:56Z</dcterms:modified>
</cp:coreProperties>
</file>